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98"/>
  </p:notesMasterIdLst>
  <p:sldIdLst>
    <p:sldId id="257" r:id="rId2"/>
    <p:sldId id="259" r:id="rId3"/>
    <p:sldId id="260" r:id="rId4"/>
    <p:sldId id="261" r:id="rId5"/>
    <p:sldId id="263" r:id="rId6"/>
    <p:sldId id="265" r:id="rId7"/>
    <p:sldId id="267" r:id="rId8"/>
    <p:sldId id="268" r:id="rId9"/>
    <p:sldId id="270" r:id="rId10"/>
    <p:sldId id="271" r:id="rId11"/>
    <p:sldId id="272" r:id="rId12"/>
    <p:sldId id="277" r:id="rId13"/>
    <p:sldId id="278" r:id="rId14"/>
    <p:sldId id="281" r:id="rId15"/>
    <p:sldId id="283" r:id="rId16"/>
    <p:sldId id="284" r:id="rId17"/>
    <p:sldId id="288" r:id="rId18"/>
    <p:sldId id="294" r:id="rId19"/>
    <p:sldId id="295" r:id="rId20"/>
    <p:sldId id="297" r:id="rId21"/>
    <p:sldId id="301" r:id="rId22"/>
    <p:sldId id="303" r:id="rId23"/>
    <p:sldId id="307" r:id="rId24"/>
    <p:sldId id="309" r:id="rId25"/>
    <p:sldId id="308" r:id="rId26"/>
    <p:sldId id="310" r:id="rId27"/>
    <p:sldId id="311" r:id="rId28"/>
    <p:sldId id="312" r:id="rId29"/>
    <p:sldId id="258" r:id="rId30"/>
    <p:sldId id="313" r:id="rId31"/>
    <p:sldId id="314" r:id="rId32"/>
    <p:sldId id="264" r:id="rId33"/>
    <p:sldId id="262" r:id="rId34"/>
    <p:sldId id="315" r:id="rId35"/>
    <p:sldId id="266" r:id="rId36"/>
    <p:sldId id="316" r:id="rId37"/>
    <p:sldId id="317" r:id="rId38"/>
    <p:sldId id="269" r:id="rId39"/>
    <p:sldId id="318" r:id="rId40"/>
    <p:sldId id="319" r:id="rId41"/>
    <p:sldId id="320" r:id="rId42"/>
    <p:sldId id="273" r:id="rId43"/>
    <p:sldId id="274" r:id="rId44"/>
    <p:sldId id="275" r:id="rId45"/>
    <p:sldId id="276" r:id="rId46"/>
    <p:sldId id="321" r:id="rId47"/>
    <p:sldId id="322" r:id="rId48"/>
    <p:sldId id="279" r:id="rId49"/>
    <p:sldId id="280" r:id="rId50"/>
    <p:sldId id="323" r:id="rId51"/>
    <p:sldId id="282" r:id="rId52"/>
    <p:sldId id="324" r:id="rId53"/>
    <p:sldId id="325" r:id="rId54"/>
    <p:sldId id="285" r:id="rId55"/>
    <p:sldId id="286" r:id="rId56"/>
    <p:sldId id="287" r:id="rId57"/>
    <p:sldId id="326" r:id="rId58"/>
    <p:sldId id="289" r:id="rId59"/>
    <p:sldId id="290" r:id="rId60"/>
    <p:sldId id="291" r:id="rId61"/>
    <p:sldId id="292" r:id="rId62"/>
    <p:sldId id="293"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1" r:id="rId88"/>
    <p:sldId id="352" r:id="rId89"/>
    <p:sldId id="353" r:id="rId90"/>
    <p:sldId id="354" r:id="rId91"/>
    <p:sldId id="355" r:id="rId92"/>
    <p:sldId id="356" r:id="rId93"/>
    <p:sldId id="357" r:id="rId94"/>
    <p:sldId id="358" r:id="rId95"/>
    <p:sldId id="359" r:id="rId96"/>
    <p:sldId id="360" r:id="rId9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2" autoAdjust="0"/>
    <p:restoredTop sz="94660"/>
  </p:normalViewPr>
  <p:slideViewPr>
    <p:cSldViewPr>
      <p:cViewPr varScale="1">
        <p:scale>
          <a:sx n="68" d="100"/>
          <a:sy n="68" d="100"/>
        </p:scale>
        <p:origin x="1404"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834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3A00A0-664C-4814-97FA-1397D4E0C649}" type="datetimeFigureOut">
              <a:rPr lang="en-US" smtClean="0"/>
              <a:pPr/>
              <a:t>5/18/2021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E6EE56-854D-4847-991C-6A65E1C45D2E}" type="slidenum">
              <a:rPr lang="en-US" smtClean="0"/>
              <a:pPr/>
              <a:t>‹#›</a:t>
            </a:fld>
            <a:endParaRPr lang="en-US"/>
          </a:p>
        </p:txBody>
      </p:sp>
    </p:spTree>
    <p:extLst>
      <p:ext uri="{BB962C8B-B14F-4D97-AF65-F5344CB8AC3E}">
        <p14:creationId xmlns:p14="http://schemas.microsoft.com/office/powerpoint/2010/main" val="1959288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FE6EE56-854D-4847-991C-6A65E1C45D2E}"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E6EE56-854D-4847-991C-6A65E1C45D2E}" type="slidenum">
              <a:rPr lang="en-US" smtClean="0"/>
              <a:pPr/>
              <a:t>20</a:t>
            </a:fld>
            <a:endParaRPr lang="en-US"/>
          </a:p>
        </p:txBody>
      </p:sp>
    </p:spTree>
    <p:extLst>
      <p:ext uri="{BB962C8B-B14F-4D97-AF65-F5344CB8AC3E}">
        <p14:creationId xmlns:p14="http://schemas.microsoft.com/office/powerpoint/2010/main" val="557082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E6EE56-854D-4847-991C-6A65E1C45D2E}" type="slidenum">
              <a:rPr lang="en-US" smtClean="0"/>
              <a:pPr/>
              <a:t>25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224DFD-C443-4BD4-A12D-78B6B8749357}" type="slidenum">
              <a:rPr lang="en-US" smtClean="0"/>
              <a:pPr/>
              <a:t>35</a:t>
            </a:fld>
            <a:endParaRPr lang="en-US"/>
          </a:p>
        </p:txBody>
      </p:sp>
    </p:spTree>
    <p:extLst>
      <p:ext uri="{BB962C8B-B14F-4D97-AF65-F5344CB8AC3E}">
        <p14:creationId xmlns:p14="http://schemas.microsoft.com/office/powerpoint/2010/main" val="4044465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224DFD-C443-4BD4-A12D-78B6B8749357}" type="slidenum">
              <a:rPr lang="en-US" smtClean="0"/>
              <a:pPr/>
              <a:t>39</a:t>
            </a:fld>
            <a:endParaRPr lang="en-US"/>
          </a:p>
        </p:txBody>
      </p:sp>
    </p:spTree>
    <p:extLst>
      <p:ext uri="{BB962C8B-B14F-4D97-AF65-F5344CB8AC3E}">
        <p14:creationId xmlns:p14="http://schemas.microsoft.com/office/powerpoint/2010/main" val="3023639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E3FB04-8787-445A-BF33-E887939D5F22}" type="slidenum">
              <a:rPr lang="en-US" smtClean="0"/>
              <a:pPr/>
              <a:t>63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510D34-1454-4B21-A425-51F8CD9EB6EB}" type="datetime1">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76A10A-FB51-4AAA-AE6A-62DD864F5B7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6ED0A4-7C7C-4F08-A677-E3EAFF01D7D1}" type="datetime1">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76A10A-FB51-4AAA-AE6A-62DD864F5B7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CCF1C0-D959-4F28-8B1F-2ECF9B80F465}" type="datetime1">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76A10A-FB51-4AAA-AE6A-62DD864F5B7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22D7B-F4C7-4DBC-9EE1-316FE32F65F1}" type="datetime1">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76A10A-FB51-4AAA-AE6A-62DD864F5B7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02DF04-EA48-4759-8BA2-F7204BB98E35}" type="datetime1">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76A10A-FB51-4AAA-AE6A-62DD864F5B7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870E80-3652-4761-B5FE-376343A84F51}" type="datetime1">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76A10A-FB51-4AAA-AE6A-62DD864F5B7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E65F31B-E9A9-4AFD-9E5B-7D5FC2E3A29A}" type="datetime1">
              <a:rPr lang="en-US" smtClean="0"/>
              <a:t>5/18/2021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76A10A-FB51-4AAA-AE6A-62DD864F5B7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942CB02-6AAF-40CA-9A09-FA240CC3B391}" type="datetime1">
              <a:rPr lang="en-US" smtClean="0"/>
              <a:t>5/18/2021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76A10A-FB51-4AAA-AE6A-62DD864F5B7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5EAE51-3364-42AE-B215-278633C5F67F}" type="datetime1">
              <a:rPr lang="en-US" smtClean="0"/>
              <a:t>5/18/2021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76A10A-FB51-4AAA-AE6A-62DD864F5B7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596836-A641-4C28-BA85-238C80C6FDEE}" type="datetime1">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76A10A-FB51-4AAA-AE6A-62DD864F5B7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8B1679-4A6B-4A38-B205-C81AE458CD16}" type="datetime1">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76A10A-FB51-4AAA-AE6A-62DD864F5B7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B27F91-3450-4F2D-BE2E-5BFDEDF2C414}" type="datetime1">
              <a:rPr lang="en-US" smtClean="0"/>
              <a:t>5/18/2021</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76A10A-FB51-4AAA-AE6A-62DD864F5B7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14.bin"/><Relationship Id="rId1" Type="http://schemas.openxmlformats.org/officeDocument/2006/relationships/slideLayout" Target="../slideLayouts/slideLayout2.xml"/><Relationship Id="rId5" Type="http://schemas.openxmlformats.org/officeDocument/2006/relationships/image" Target="../media/image17.wmf"/><Relationship Id="rId4" Type="http://schemas.openxmlformats.org/officeDocument/2006/relationships/oleObject" Target="../embeddings/oleObject15.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16.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17.bin"/><Relationship Id="rId1" Type="http://schemas.openxmlformats.org/officeDocument/2006/relationships/slideLayout" Target="../slideLayouts/slideLayout2.xml"/><Relationship Id="rId5" Type="http://schemas.openxmlformats.org/officeDocument/2006/relationships/image" Target="../media/image21.wmf"/><Relationship Id="rId4" Type="http://schemas.openxmlformats.org/officeDocument/2006/relationships/oleObject" Target="../embeddings/oleObject18.bin"/></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2.wmf"/><Relationship Id="rId4"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29.wmf"/><Relationship Id="rId5" Type="http://schemas.openxmlformats.org/officeDocument/2006/relationships/oleObject" Target="../embeddings/oleObject20.bin"/><Relationship Id="rId4" Type="http://schemas.openxmlformats.org/officeDocument/2006/relationships/image" Target="../media/image28.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2.wmf"/><Relationship Id="rId5" Type="http://schemas.openxmlformats.org/officeDocument/2006/relationships/oleObject" Target="../embeddings/oleObject23.bin"/><Relationship Id="rId4" Type="http://schemas.openxmlformats.org/officeDocument/2006/relationships/image" Target="../media/image31.wmf"/></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image" Target="../media/image33.wmf"/><Relationship Id="rId7" Type="http://schemas.openxmlformats.org/officeDocument/2006/relationships/image" Target="../media/image35.wmf"/><Relationship Id="rId2" Type="http://schemas.openxmlformats.org/officeDocument/2006/relationships/oleObject" Target="../embeddings/oleObject24.bin"/><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34.wmf"/><Relationship Id="rId4" Type="http://schemas.openxmlformats.org/officeDocument/2006/relationships/oleObject" Target="../embeddings/oleObject25.bin"/><Relationship Id="rId9" Type="http://schemas.openxmlformats.org/officeDocument/2006/relationships/image" Target="../media/image36.wmf"/></Relationships>
</file>

<file path=ppt/slides/_rels/slide27.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oleObject" Target="../embeddings/oleObject28.bin"/><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29.bin"/><Relationship Id="rId1" Type="http://schemas.openxmlformats.org/officeDocument/2006/relationships/slideLayout" Target="../slideLayouts/slideLayout2.xml"/><Relationship Id="rId5" Type="http://schemas.openxmlformats.org/officeDocument/2006/relationships/image" Target="../media/image53.wmf"/><Relationship Id="rId4" Type="http://schemas.openxmlformats.org/officeDocument/2006/relationships/oleObject" Target="../embeddings/oleObject30.bin"/></Relationships>
</file>

<file path=ppt/slides/_rels/slide43.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oleObject" Target="../embeddings/oleObject31.bin"/><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5.wmf"/><Relationship Id="rId7" Type="http://schemas.openxmlformats.org/officeDocument/2006/relationships/image" Target="../media/image67.wmf"/><Relationship Id="rId2" Type="http://schemas.openxmlformats.org/officeDocument/2006/relationships/oleObject" Target="../embeddings/oleObject32.bin"/><Relationship Id="rId1" Type="http://schemas.openxmlformats.org/officeDocument/2006/relationships/slideLayout" Target="../slideLayouts/slideLayout2.xml"/><Relationship Id="rId6" Type="http://schemas.openxmlformats.org/officeDocument/2006/relationships/oleObject" Target="../embeddings/oleObject34.bin"/><Relationship Id="rId5" Type="http://schemas.openxmlformats.org/officeDocument/2006/relationships/image" Target="../media/image66.wmf"/><Relationship Id="rId4" Type="http://schemas.openxmlformats.org/officeDocument/2006/relationships/oleObject" Target="../embeddings/oleObject33.bin"/></Relationships>
</file>

<file path=ppt/slides/_rels/slide55.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oleObject" Target="../embeddings/oleObject35.bin"/><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image" Target="../media/image69.jpeg"/><Relationship Id="rId1" Type="http://schemas.openxmlformats.org/officeDocument/2006/relationships/slideLayout" Target="../slideLayouts/slideLayout4.xml"/><Relationship Id="rId4" Type="http://schemas.openxmlformats.org/officeDocument/2006/relationships/image" Target="../media/image70.wmf"/></Relationships>
</file>

<file path=ppt/slides/_rels/slide58.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oleObject" Target="../embeddings/oleObject37.bin"/><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73.wmf"/><Relationship Id="rId7" Type="http://schemas.openxmlformats.org/officeDocument/2006/relationships/image" Target="../media/image75.wmf"/><Relationship Id="rId2" Type="http://schemas.openxmlformats.org/officeDocument/2006/relationships/oleObject" Target="../embeddings/oleObject38.bin"/><Relationship Id="rId1" Type="http://schemas.openxmlformats.org/officeDocument/2006/relationships/slideLayout" Target="../slideLayouts/slideLayout2.xml"/><Relationship Id="rId6" Type="http://schemas.openxmlformats.org/officeDocument/2006/relationships/oleObject" Target="../embeddings/oleObject40.bin"/><Relationship Id="rId5" Type="http://schemas.openxmlformats.org/officeDocument/2006/relationships/image" Target="../media/image74.wmf"/><Relationship Id="rId4" Type="http://schemas.openxmlformats.org/officeDocument/2006/relationships/oleObject" Target="../embeddings/oleObject39.bin"/></Relationships>
</file>

<file path=ppt/slides/_rels/slide61.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oleObject" Target="../embeddings/oleObject41.bin"/><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oleObject" Target="../embeddings/oleObject42.bin"/><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9.wmf"/><Relationship Id="rId4" Type="http://schemas.openxmlformats.org/officeDocument/2006/relationships/oleObject" Target="../embeddings/oleObject43.bin"/></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47.bin"/><Relationship Id="rId13" Type="http://schemas.openxmlformats.org/officeDocument/2006/relationships/image" Target="../media/image85.wmf"/><Relationship Id="rId3" Type="http://schemas.openxmlformats.org/officeDocument/2006/relationships/image" Target="../media/image80.wmf"/><Relationship Id="rId7" Type="http://schemas.openxmlformats.org/officeDocument/2006/relationships/image" Target="../media/image82.wmf"/><Relationship Id="rId12" Type="http://schemas.openxmlformats.org/officeDocument/2006/relationships/oleObject" Target="../embeddings/oleObject49.bin"/><Relationship Id="rId2" Type="http://schemas.openxmlformats.org/officeDocument/2006/relationships/oleObject" Target="../embeddings/oleObject44.bin"/><Relationship Id="rId1" Type="http://schemas.openxmlformats.org/officeDocument/2006/relationships/slideLayout" Target="../slideLayouts/slideLayout2.xml"/><Relationship Id="rId6" Type="http://schemas.openxmlformats.org/officeDocument/2006/relationships/oleObject" Target="../embeddings/oleObject46.bin"/><Relationship Id="rId11" Type="http://schemas.openxmlformats.org/officeDocument/2006/relationships/image" Target="../media/image84.wmf"/><Relationship Id="rId5" Type="http://schemas.openxmlformats.org/officeDocument/2006/relationships/image" Target="../media/image81.wmf"/><Relationship Id="rId10" Type="http://schemas.openxmlformats.org/officeDocument/2006/relationships/oleObject" Target="../embeddings/oleObject48.bin"/><Relationship Id="rId4" Type="http://schemas.openxmlformats.org/officeDocument/2006/relationships/oleObject" Target="../embeddings/oleObject45.bin"/><Relationship Id="rId9" Type="http://schemas.openxmlformats.org/officeDocument/2006/relationships/image" Target="../media/image83.wmf"/></Relationships>
</file>

<file path=ppt/slides/_rels/slide6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53.bin"/><Relationship Id="rId13" Type="http://schemas.openxmlformats.org/officeDocument/2006/relationships/image" Target="../media/image92.wmf"/><Relationship Id="rId18" Type="http://schemas.openxmlformats.org/officeDocument/2006/relationships/oleObject" Target="../embeddings/oleObject58.bin"/><Relationship Id="rId26" Type="http://schemas.openxmlformats.org/officeDocument/2006/relationships/oleObject" Target="../embeddings/oleObject62.bin"/><Relationship Id="rId3" Type="http://schemas.openxmlformats.org/officeDocument/2006/relationships/image" Target="../media/image87.wmf"/><Relationship Id="rId21" Type="http://schemas.openxmlformats.org/officeDocument/2006/relationships/image" Target="../media/image96.wmf"/><Relationship Id="rId7" Type="http://schemas.openxmlformats.org/officeDocument/2006/relationships/image" Target="../media/image89.wmf"/><Relationship Id="rId12" Type="http://schemas.openxmlformats.org/officeDocument/2006/relationships/oleObject" Target="../embeddings/oleObject55.bin"/><Relationship Id="rId17" Type="http://schemas.openxmlformats.org/officeDocument/2006/relationships/image" Target="../media/image94.wmf"/><Relationship Id="rId25" Type="http://schemas.openxmlformats.org/officeDocument/2006/relationships/image" Target="../media/image98.wmf"/><Relationship Id="rId2" Type="http://schemas.openxmlformats.org/officeDocument/2006/relationships/oleObject" Target="../embeddings/oleObject50.bin"/><Relationship Id="rId16" Type="http://schemas.openxmlformats.org/officeDocument/2006/relationships/oleObject" Target="../embeddings/oleObject57.bin"/><Relationship Id="rId20" Type="http://schemas.openxmlformats.org/officeDocument/2006/relationships/oleObject" Target="../embeddings/oleObject59.bin"/><Relationship Id="rId1" Type="http://schemas.openxmlformats.org/officeDocument/2006/relationships/slideLayout" Target="../slideLayouts/slideLayout2.xml"/><Relationship Id="rId6" Type="http://schemas.openxmlformats.org/officeDocument/2006/relationships/oleObject" Target="../embeddings/oleObject52.bin"/><Relationship Id="rId11" Type="http://schemas.openxmlformats.org/officeDocument/2006/relationships/image" Target="../media/image91.wmf"/><Relationship Id="rId24" Type="http://schemas.openxmlformats.org/officeDocument/2006/relationships/oleObject" Target="../embeddings/oleObject61.bin"/><Relationship Id="rId5" Type="http://schemas.openxmlformats.org/officeDocument/2006/relationships/image" Target="../media/image88.wmf"/><Relationship Id="rId15" Type="http://schemas.openxmlformats.org/officeDocument/2006/relationships/image" Target="../media/image93.wmf"/><Relationship Id="rId23" Type="http://schemas.openxmlformats.org/officeDocument/2006/relationships/image" Target="../media/image97.wmf"/><Relationship Id="rId10" Type="http://schemas.openxmlformats.org/officeDocument/2006/relationships/oleObject" Target="../embeddings/oleObject54.bin"/><Relationship Id="rId19" Type="http://schemas.openxmlformats.org/officeDocument/2006/relationships/image" Target="../media/image95.wmf"/><Relationship Id="rId4" Type="http://schemas.openxmlformats.org/officeDocument/2006/relationships/oleObject" Target="../embeddings/oleObject51.bin"/><Relationship Id="rId9" Type="http://schemas.openxmlformats.org/officeDocument/2006/relationships/image" Target="../media/image90.wmf"/><Relationship Id="rId14" Type="http://schemas.openxmlformats.org/officeDocument/2006/relationships/oleObject" Target="../embeddings/oleObject56.bin"/><Relationship Id="rId22" Type="http://schemas.openxmlformats.org/officeDocument/2006/relationships/oleObject" Target="../embeddings/oleObject60.bin"/><Relationship Id="rId27" Type="http://schemas.openxmlformats.org/officeDocument/2006/relationships/image" Target="../media/image99.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image" Target="../media/image100.jpeg"/><Relationship Id="rId1" Type="http://schemas.openxmlformats.org/officeDocument/2006/relationships/slideLayout" Target="../slideLayouts/slideLayout2.xml"/><Relationship Id="rId6" Type="http://schemas.openxmlformats.org/officeDocument/2006/relationships/image" Target="../media/image102.wmf"/><Relationship Id="rId5" Type="http://schemas.openxmlformats.org/officeDocument/2006/relationships/oleObject" Target="../embeddings/oleObject64.bin"/><Relationship Id="rId4" Type="http://schemas.openxmlformats.org/officeDocument/2006/relationships/image" Target="../media/image101.wmf"/></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68.bin"/><Relationship Id="rId13" Type="http://schemas.openxmlformats.org/officeDocument/2006/relationships/image" Target="../media/image108.wmf"/><Relationship Id="rId18" Type="http://schemas.openxmlformats.org/officeDocument/2006/relationships/oleObject" Target="../embeddings/oleObject73.bin"/><Relationship Id="rId3" Type="http://schemas.openxmlformats.org/officeDocument/2006/relationships/image" Target="../media/image103.wmf"/><Relationship Id="rId7" Type="http://schemas.openxmlformats.org/officeDocument/2006/relationships/image" Target="../media/image105.wmf"/><Relationship Id="rId12" Type="http://schemas.openxmlformats.org/officeDocument/2006/relationships/oleObject" Target="../embeddings/oleObject70.bin"/><Relationship Id="rId17" Type="http://schemas.openxmlformats.org/officeDocument/2006/relationships/image" Target="../media/image110.wmf"/><Relationship Id="rId2" Type="http://schemas.openxmlformats.org/officeDocument/2006/relationships/oleObject" Target="../embeddings/oleObject65.bin"/><Relationship Id="rId16" Type="http://schemas.openxmlformats.org/officeDocument/2006/relationships/oleObject" Target="../embeddings/oleObject72.bin"/><Relationship Id="rId1" Type="http://schemas.openxmlformats.org/officeDocument/2006/relationships/slideLayout" Target="../slideLayouts/slideLayout2.xml"/><Relationship Id="rId6" Type="http://schemas.openxmlformats.org/officeDocument/2006/relationships/oleObject" Target="../embeddings/oleObject67.bin"/><Relationship Id="rId11" Type="http://schemas.openxmlformats.org/officeDocument/2006/relationships/image" Target="../media/image107.wmf"/><Relationship Id="rId5" Type="http://schemas.openxmlformats.org/officeDocument/2006/relationships/image" Target="../media/image104.wmf"/><Relationship Id="rId15" Type="http://schemas.openxmlformats.org/officeDocument/2006/relationships/image" Target="../media/image109.wmf"/><Relationship Id="rId10" Type="http://schemas.openxmlformats.org/officeDocument/2006/relationships/oleObject" Target="../embeddings/oleObject69.bin"/><Relationship Id="rId19" Type="http://schemas.openxmlformats.org/officeDocument/2006/relationships/image" Target="../media/image111.wmf"/><Relationship Id="rId4" Type="http://schemas.openxmlformats.org/officeDocument/2006/relationships/oleObject" Target="../embeddings/oleObject66.bin"/><Relationship Id="rId9" Type="http://schemas.openxmlformats.org/officeDocument/2006/relationships/image" Target="../media/image106.wmf"/><Relationship Id="rId14" Type="http://schemas.openxmlformats.org/officeDocument/2006/relationships/oleObject" Target="../embeddings/oleObject71.bin"/></Relationships>
</file>

<file path=ppt/slides/_rels/slide7.xml.rels><?xml version="1.0" encoding="UTF-8" standalone="yes"?>
<Relationships xmlns="http://schemas.openxmlformats.org/package/2006/relationships"><Relationship Id="rId3" Type="http://schemas.openxmlformats.org/officeDocument/2006/relationships/image" Target="../media/image5.wmf"/><Relationship Id="rId7" Type="http://schemas.openxmlformats.org/officeDocument/2006/relationships/image" Target="../media/image7.wmf"/><Relationship Id="rId2" Type="http://schemas.openxmlformats.org/officeDocument/2006/relationships/oleObject" Target="../embeddings/oleObject3.bin"/><Relationship Id="rId1" Type="http://schemas.openxmlformats.org/officeDocument/2006/relationships/slideLayout" Target="../slideLayouts/slideLayout4.xml"/><Relationship Id="rId6" Type="http://schemas.openxmlformats.org/officeDocument/2006/relationships/oleObject" Target="../embeddings/oleObject5.bin"/><Relationship Id="rId5" Type="http://schemas.openxmlformats.org/officeDocument/2006/relationships/image" Target="../media/image6.wmf"/><Relationship Id="rId4" Type="http://schemas.openxmlformats.org/officeDocument/2006/relationships/oleObject" Target="../embeddings/oleObject4.bin"/></Relationships>
</file>

<file path=ppt/slides/_rels/slide70.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8.wmf"/><Relationship Id="rId7" Type="http://schemas.openxmlformats.org/officeDocument/2006/relationships/image" Target="../media/image10.wmf"/><Relationship Id="rId12" Type="http://schemas.openxmlformats.org/officeDocument/2006/relationships/oleObject" Target="../embeddings/oleObject11.bin"/><Relationship Id="rId2" Type="http://schemas.openxmlformats.org/officeDocument/2006/relationships/oleObject" Target="../embeddings/oleObject6.bin"/><Relationship Id="rId1" Type="http://schemas.openxmlformats.org/officeDocument/2006/relationships/slideLayout" Target="../slideLayouts/slideLayout2.xml"/><Relationship Id="rId6" Type="http://schemas.openxmlformats.org/officeDocument/2006/relationships/oleObject" Target="../embeddings/oleObject8.bin"/><Relationship Id="rId11" Type="http://schemas.openxmlformats.org/officeDocument/2006/relationships/image" Target="../media/image12.wmf"/><Relationship Id="rId5" Type="http://schemas.openxmlformats.org/officeDocument/2006/relationships/image" Target="../media/image9.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11.wmf"/></Relationships>
</file>

<file path=ppt/slides/_rels/slide80.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oleObject" Target="../embeddings/oleObject74.bin"/><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oleObject" Target="../embeddings/oleObject75.bin"/><Relationship Id="rId1" Type="http://schemas.openxmlformats.org/officeDocument/2006/relationships/slideLayout" Target="../slideLayouts/slideLayout2.xml"/><Relationship Id="rId5" Type="http://schemas.openxmlformats.org/officeDocument/2006/relationships/image" Target="../media/image124.wmf"/><Relationship Id="rId4" Type="http://schemas.openxmlformats.org/officeDocument/2006/relationships/oleObject" Target="../embeddings/oleObject76.bin"/></Relationships>
</file>

<file path=ppt/slides/_rels/slide83.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oleObject" Target="../embeddings/oleObject77.bin"/><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oleObject" Target="../embeddings/oleObject78.bin"/><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image" Target="../media/image131.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oleObject" Target="../embeddings/oleObject79.bin"/><Relationship Id="rId1" Type="http://schemas.openxmlformats.org/officeDocument/2006/relationships/slideLayout" Target="../slideLayouts/slideLayout2.xml"/><Relationship Id="rId4" Type="http://schemas.openxmlformats.org/officeDocument/2006/relationships/image" Target="../media/image135.emf"/></Relationships>
</file>

<file path=ppt/slides/_rels/slide94.x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oleObject" Target="../embeddings/oleObject80.bin"/><Relationship Id="rId1" Type="http://schemas.openxmlformats.org/officeDocument/2006/relationships/slideLayout" Target="../slideLayouts/slideLayout2.xml"/><Relationship Id="rId5" Type="http://schemas.openxmlformats.org/officeDocument/2006/relationships/image" Target="../media/image137.wmf"/><Relationship Id="rId4" Type="http://schemas.openxmlformats.org/officeDocument/2006/relationships/oleObject" Target="../embeddings/oleObject81.bin"/></Relationships>
</file>

<file path=ppt/slides/_rels/slide95.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a:bodyPr>
          <a:lstStyle/>
          <a:p>
            <a:r>
              <a:rPr lang="en-US" sz="2800" b="1" dirty="0">
                <a:solidFill>
                  <a:srgbClr val="FF0000"/>
                </a:solidFill>
              </a:rPr>
              <a:t>UNIT 3 -RADIATION HEAT TRANSFER PHENOMENA</a:t>
            </a:r>
          </a:p>
        </p:txBody>
      </p:sp>
      <p:sp>
        <p:nvSpPr>
          <p:cNvPr id="4" name="Content Placeholder 3"/>
          <p:cNvSpPr>
            <a:spLocks noGrp="1"/>
          </p:cNvSpPr>
          <p:nvPr>
            <p:ph sz="half" idx="2"/>
          </p:nvPr>
        </p:nvSpPr>
        <p:spPr>
          <a:xfrm>
            <a:off x="304800" y="914400"/>
            <a:ext cx="8382000" cy="5486400"/>
          </a:xfrm>
        </p:spPr>
        <p:txBody>
          <a:bodyPr>
            <a:normAutofit/>
          </a:bodyPr>
          <a:lstStyle/>
          <a:p>
            <a:pPr>
              <a:buNone/>
            </a:pPr>
            <a:r>
              <a:rPr lang="en-US" dirty="0"/>
              <a:t>Learning Objectives</a:t>
            </a:r>
          </a:p>
          <a:p>
            <a:r>
              <a:rPr lang="en-GB" dirty="0"/>
              <a:t>After studying this unit you should be able to: </a:t>
            </a:r>
            <a:endParaRPr lang="en-US" dirty="0"/>
          </a:p>
          <a:p>
            <a:pPr lvl="0"/>
            <a:r>
              <a:rPr lang="en-US" dirty="0"/>
              <a:t>Distinguish between radiation and diffusion.</a:t>
            </a:r>
          </a:p>
          <a:p>
            <a:pPr lvl="0"/>
            <a:r>
              <a:rPr lang="en-US" dirty="0"/>
              <a:t> Define emissive power, black body, monochromatic emissive power and other terms that are specific to radiation heat transfer.</a:t>
            </a:r>
          </a:p>
          <a:p>
            <a:pPr lvl="0"/>
            <a:r>
              <a:rPr lang="en-US" dirty="0"/>
              <a:t>Understand wavelength dependent properties and define total hemispherical emissivity and absorptivity of surfaces.</a:t>
            </a:r>
          </a:p>
          <a:p>
            <a:r>
              <a:rPr lang="en-GB" dirty="0"/>
              <a:t>Define radiative properties; emissivity, absorptivity, reflectivity and transmissivity of surfaces.</a:t>
            </a:r>
            <a:endParaRPr lang="en-US" dirty="0"/>
          </a:p>
        </p:txBody>
      </p:sp>
      <p:sp>
        <p:nvSpPr>
          <p:cNvPr id="5" name="Date Placeholder 4"/>
          <p:cNvSpPr>
            <a:spLocks noGrp="1"/>
          </p:cNvSpPr>
          <p:nvPr>
            <p:ph type="dt" sz="half" idx="10"/>
          </p:nvPr>
        </p:nvSpPr>
        <p:spPr/>
        <p:txBody>
          <a:bodyPr/>
          <a:lstStyle/>
          <a:p>
            <a:fld id="{01E0BA8C-B33B-48D3-9442-EE3BE7355989}" type="datetime1">
              <a:rPr lang="en-US" smtClean="0"/>
              <a:t>5/18/2021</a:t>
            </a:fld>
            <a:endParaRPr lang="en-US"/>
          </a:p>
        </p:txBody>
      </p:sp>
      <p:sp>
        <p:nvSpPr>
          <p:cNvPr id="6" name="Slide Number Placeholder 5"/>
          <p:cNvSpPr>
            <a:spLocks noGrp="1"/>
          </p:cNvSpPr>
          <p:nvPr>
            <p:ph type="sldNum" sz="quarter" idx="12"/>
          </p:nvPr>
        </p:nvSpPr>
        <p:spPr/>
        <p:txBody>
          <a:bodyPr/>
          <a:lstStyle/>
          <a:p>
            <a:fld id="{FB76A10A-FB51-4AAA-AE6A-62DD864F5B7D}"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a:bodyPr>
          <a:lstStyle/>
          <a:p>
            <a:r>
              <a:rPr lang="en-GB" sz="2400" dirty="0"/>
              <a:t>Monochromatic emissive power Cont’d</a:t>
            </a:r>
            <a:endParaRPr lang="en-US" sz="2400" dirty="0"/>
          </a:p>
        </p:txBody>
      </p:sp>
      <p:sp>
        <p:nvSpPr>
          <p:cNvPr id="3" name="Content Placeholder 2"/>
          <p:cNvSpPr>
            <a:spLocks noGrp="1"/>
          </p:cNvSpPr>
          <p:nvPr>
            <p:ph idx="1"/>
          </p:nvPr>
        </p:nvSpPr>
        <p:spPr>
          <a:xfrm>
            <a:off x="457200" y="838200"/>
            <a:ext cx="8229600" cy="5638800"/>
          </a:xfrm>
        </p:spPr>
        <p:txBody>
          <a:bodyPr>
            <a:normAutofit fontScale="62500" lnSpcReduction="20000"/>
          </a:bodyPr>
          <a:lstStyle/>
          <a:p>
            <a:pPr>
              <a:buNone/>
            </a:pPr>
            <a:r>
              <a:rPr lang="en-GB" b="1" dirty="0"/>
              <a:t>The following observations can be made from this figure</a:t>
            </a:r>
            <a:r>
              <a:rPr lang="en-GB" dirty="0"/>
              <a:t>:</a:t>
            </a:r>
            <a:endParaRPr lang="en-US" dirty="0"/>
          </a:p>
          <a:p>
            <a:r>
              <a:rPr lang="en-GB" dirty="0"/>
              <a:t>1.	The emitted radiation is a continuous function of wavelength. At any specified temperature, it increases with wavelength, reaches a peak, and then decreases with increasing wavelength.</a:t>
            </a:r>
            <a:endParaRPr lang="en-US" dirty="0"/>
          </a:p>
          <a:p>
            <a:r>
              <a:rPr lang="en-GB" dirty="0"/>
              <a:t>2.	At any given wavelength, the black body emissive power increases with increasing temperature.</a:t>
            </a:r>
            <a:endParaRPr lang="en-US" dirty="0"/>
          </a:p>
          <a:p>
            <a:r>
              <a:rPr lang="en-GB" dirty="0"/>
              <a:t>3.	As temperature increases, the curves get steeper and shift to the left to the shorter-wavelength region. Consequently, a larger fraction of the radiation is emitted at shorter </a:t>
            </a:r>
            <a:r>
              <a:rPr lang="en-GB" i="1" dirty="0"/>
              <a:t>wavelengths</a:t>
            </a:r>
            <a:r>
              <a:rPr lang="en-GB" dirty="0"/>
              <a:t> at higher temperatures.</a:t>
            </a:r>
            <a:endParaRPr lang="en-US" b="1" dirty="0"/>
          </a:p>
          <a:p>
            <a:endParaRPr lang="en-US" dirty="0"/>
          </a:p>
          <a:p>
            <a:r>
              <a:rPr lang="en-GB" dirty="0"/>
              <a:t>4.	The radiation emitted by the sun which is considered to be a blackbody at 5762 </a:t>
            </a:r>
            <a:r>
              <a:rPr lang="en-GB" i="1" dirty="0"/>
              <a:t>K</a:t>
            </a:r>
            <a:r>
              <a:rPr lang="en-GB" dirty="0"/>
              <a:t> (or roughly 5800 K), reaches its peak in the visible region of the spectrum. Therefore, the sun is in tune with our eyes. On the other hand surfaces at </a:t>
            </a:r>
            <a:r>
              <a:rPr lang="en-GB" i="1" dirty="0"/>
              <a:t>T</a:t>
            </a:r>
            <a:r>
              <a:rPr lang="en-GB" dirty="0"/>
              <a:t> </a:t>
            </a:r>
            <a:r>
              <a:rPr lang="en-GB" u="sng" dirty="0"/>
              <a:t>&lt;</a:t>
            </a:r>
            <a:r>
              <a:rPr lang="en-GB" dirty="0"/>
              <a:t> 800 K emit entirely in the infrared region and thus are not visible to the eye unless they reflect light coming from other surfaces. </a:t>
            </a:r>
            <a:endParaRPr lang="en-US" dirty="0"/>
          </a:p>
          <a:p>
            <a:r>
              <a:rPr lang="en-GB" dirty="0"/>
              <a:t>5.	As temperature increases, the peak shifts towards shorter wave1engths. The wavelength at which the peak occurs for a specified temperature is given by the </a:t>
            </a:r>
            <a:r>
              <a:rPr lang="en-GB" b="1" dirty="0"/>
              <a:t>Wien’s displacement</a:t>
            </a:r>
            <a:r>
              <a:rPr lang="en-GB" dirty="0"/>
              <a:t> law.</a:t>
            </a:r>
            <a:endParaRPr lang="en-US" dirty="0"/>
          </a:p>
          <a:p>
            <a:endParaRPr lang="en-US" dirty="0"/>
          </a:p>
        </p:txBody>
      </p:sp>
      <p:sp>
        <p:nvSpPr>
          <p:cNvPr id="4" name="Date Placeholder 3"/>
          <p:cNvSpPr>
            <a:spLocks noGrp="1"/>
          </p:cNvSpPr>
          <p:nvPr>
            <p:ph type="dt" sz="half" idx="10"/>
          </p:nvPr>
        </p:nvSpPr>
        <p:spPr/>
        <p:txBody>
          <a:bodyPr/>
          <a:lstStyle/>
          <a:p>
            <a:fld id="{EC124EC5-A1BD-4B2A-871E-B77A3AD68963}" type="datetime1">
              <a:rPr lang="en-US" smtClean="0"/>
              <a:t>5/18/2021</a:t>
            </a:fld>
            <a:endParaRPr lang="en-US"/>
          </a:p>
        </p:txBody>
      </p:sp>
      <p:sp>
        <p:nvSpPr>
          <p:cNvPr id="5" name="Slide Number Placeholder 4"/>
          <p:cNvSpPr>
            <a:spLocks noGrp="1"/>
          </p:cNvSpPr>
          <p:nvPr>
            <p:ph type="sldNum" sz="quarter" idx="12"/>
          </p:nvPr>
        </p:nvSpPr>
        <p:spPr/>
        <p:txBody>
          <a:bodyPr/>
          <a:lstStyle/>
          <a:p>
            <a:fld id="{FB76A10A-FB51-4AAA-AE6A-62DD864F5B7D}"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a:bodyPr>
          <a:lstStyle/>
          <a:p>
            <a:r>
              <a:rPr lang="en-GB" sz="2800" dirty="0"/>
              <a:t>Monochromatic emissive power Cont’d</a:t>
            </a:r>
            <a:endParaRPr lang="en-US" sz="2800" dirty="0"/>
          </a:p>
        </p:txBody>
      </p:sp>
      <p:sp>
        <p:nvSpPr>
          <p:cNvPr id="3" name="Content Placeholder 2"/>
          <p:cNvSpPr>
            <a:spLocks noGrp="1"/>
          </p:cNvSpPr>
          <p:nvPr>
            <p:ph idx="1"/>
          </p:nvPr>
        </p:nvSpPr>
        <p:spPr>
          <a:xfrm>
            <a:off x="228600" y="914400"/>
            <a:ext cx="8610600" cy="5486400"/>
          </a:xfrm>
        </p:spPr>
        <p:txBody>
          <a:bodyPr>
            <a:normAutofit/>
          </a:bodyPr>
          <a:lstStyle/>
          <a:p>
            <a:r>
              <a:rPr lang="en-GB" sz="2000" dirty="0"/>
              <a:t>A plot of Wien’s displacement law, which is the locus of the peaks of the radiation emission curves, is given in Figure 30 as the broken line.</a:t>
            </a:r>
            <a:endParaRPr lang="en-US" sz="2000" dirty="0"/>
          </a:p>
          <a:p>
            <a:r>
              <a:rPr lang="en-GB" sz="2000" dirty="0"/>
              <a:t>	                      						 (3.8)</a:t>
            </a:r>
          </a:p>
          <a:p>
            <a:endParaRPr lang="en-GB" sz="2000" dirty="0"/>
          </a:p>
          <a:p>
            <a:r>
              <a:rPr lang="en-GB" sz="2000" b="1" dirty="0"/>
              <a:t>Worked Example </a:t>
            </a:r>
            <a:endParaRPr lang="en-US" sz="2000" dirty="0"/>
          </a:p>
          <a:p>
            <a:pPr algn="just"/>
            <a:r>
              <a:rPr lang="en-GB" sz="2000" dirty="0"/>
              <a:t>The temperature of the filament of an incandescent light bulb is 2500 K. Assuming the filament to be a blackbody, determine the fraction of the radiant energy emitted by the filament, which falls within the visible range. Also determine the wavelength at which the emission of radiation from the filament peaks.</a:t>
            </a:r>
            <a:endParaRPr lang="en-US" sz="2000" dirty="0"/>
          </a:p>
          <a:p>
            <a:pPr algn="just"/>
            <a:r>
              <a:rPr lang="en-GB" sz="2000" b="1" dirty="0"/>
              <a:t>Solution</a:t>
            </a:r>
          </a:p>
          <a:p>
            <a:pPr algn="just"/>
            <a:r>
              <a:rPr lang="en-GB" sz="2000" dirty="0"/>
              <a:t>The visible range of the electromagnetic spectrum extends from 0.4 </a:t>
            </a:r>
            <a:r>
              <a:rPr lang="el-GR" sz="2000" dirty="0"/>
              <a:t>μ</a:t>
            </a:r>
            <a:r>
              <a:rPr lang="en-US" sz="2000" dirty="0"/>
              <a:t>m</a:t>
            </a:r>
            <a:r>
              <a:rPr lang="en-GB" sz="2000" dirty="0"/>
              <a:t>           to 0.76 </a:t>
            </a:r>
            <a:r>
              <a:rPr lang="el-GR" sz="2000" dirty="0"/>
              <a:t>μ</a:t>
            </a:r>
            <a:r>
              <a:rPr lang="en-US" sz="2000" dirty="0"/>
              <a:t>m</a:t>
            </a:r>
            <a:r>
              <a:rPr lang="en-GB" sz="2000" dirty="0"/>
              <a:t>. Noting that </a:t>
            </a:r>
            <a:r>
              <a:rPr lang="en-GB" sz="2000" i="1" dirty="0"/>
              <a:t>T</a:t>
            </a:r>
            <a:r>
              <a:rPr lang="en-GB" sz="2000" dirty="0"/>
              <a:t> = 2500 </a:t>
            </a:r>
            <a:r>
              <a:rPr lang="en-GB" sz="2000" i="1" dirty="0"/>
              <a:t>K</a:t>
            </a:r>
            <a:r>
              <a:rPr lang="en-GB" sz="2000" dirty="0"/>
              <a:t>, the blackbody radiation functions can be determined.</a:t>
            </a:r>
            <a:endParaRPr lang="en-US" sz="2000" dirty="0"/>
          </a:p>
          <a:p>
            <a:pPr>
              <a:buNone/>
            </a:pPr>
            <a:endParaRPr lang="en-US" sz="2000" dirty="0"/>
          </a:p>
        </p:txBody>
      </p:sp>
      <p:sp>
        <p:nvSpPr>
          <p:cNvPr id="33794" name="Rectangle 2"/>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3793" name="Object 1"/>
          <p:cNvGraphicFramePr>
            <a:graphicFrameLocks noChangeAspect="1"/>
          </p:cNvGraphicFramePr>
          <p:nvPr/>
        </p:nvGraphicFramePr>
        <p:xfrm>
          <a:off x="2971800" y="1676400"/>
          <a:ext cx="2743200" cy="457200"/>
        </p:xfrm>
        <a:graphic>
          <a:graphicData uri="http://schemas.openxmlformats.org/presentationml/2006/ole">
            <mc:AlternateContent xmlns:mc="http://schemas.openxmlformats.org/markup-compatibility/2006">
              <mc:Choice xmlns:v="urn:schemas-microsoft-com:vml" Requires="v">
                <p:oleObj spid="_x0000_s33858" name="Equation" r:id="rId2" imgW="1282700" imgH="228600" progId="Equation.3">
                  <p:embed/>
                </p:oleObj>
              </mc:Choice>
              <mc:Fallback>
                <p:oleObj name="Equation" r:id="rId2" imgW="1282700" imgH="228600" progId="Equation.3">
                  <p:embed/>
                  <p:pic>
                    <p:nvPicPr>
                      <p:cNvPr id="0" name="Picture 6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676400"/>
                        <a:ext cx="2743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796" name="Rectangle 4"/>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798" name="Rectangle 6"/>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Date Placeholder 7"/>
          <p:cNvSpPr>
            <a:spLocks noGrp="1"/>
          </p:cNvSpPr>
          <p:nvPr>
            <p:ph type="dt" sz="half" idx="10"/>
          </p:nvPr>
        </p:nvSpPr>
        <p:spPr/>
        <p:txBody>
          <a:bodyPr/>
          <a:lstStyle/>
          <a:p>
            <a:fld id="{A925A710-8C71-416E-9389-587A961A1CDB}" type="datetime1">
              <a:rPr lang="en-US" smtClean="0"/>
              <a:t>5/18/2021</a:t>
            </a:fld>
            <a:endParaRPr lang="en-US"/>
          </a:p>
        </p:txBody>
      </p:sp>
      <p:sp>
        <p:nvSpPr>
          <p:cNvPr id="9" name="Slide Number Placeholder 8"/>
          <p:cNvSpPr>
            <a:spLocks noGrp="1"/>
          </p:cNvSpPr>
          <p:nvPr>
            <p:ph type="sldNum" sz="quarter" idx="12"/>
          </p:nvPr>
        </p:nvSpPr>
        <p:spPr/>
        <p:txBody>
          <a:bodyPr/>
          <a:lstStyle/>
          <a:p>
            <a:fld id="{FB76A10A-FB51-4AAA-AE6A-62DD864F5B7D}"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GB" sz="2800" b="1" dirty="0"/>
              <a:t>RADIATION PROPERTIES</a:t>
            </a:r>
            <a:endParaRPr lang="en-US" sz="2800" b="1" dirty="0"/>
          </a:p>
        </p:txBody>
      </p:sp>
      <p:sp>
        <p:nvSpPr>
          <p:cNvPr id="3" name="Content Placeholder 2"/>
          <p:cNvSpPr>
            <a:spLocks noGrp="1"/>
          </p:cNvSpPr>
          <p:nvPr>
            <p:ph idx="1"/>
          </p:nvPr>
        </p:nvSpPr>
        <p:spPr>
          <a:xfrm>
            <a:off x="457200" y="838200"/>
            <a:ext cx="8229600" cy="5562600"/>
          </a:xfrm>
        </p:spPr>
        <p:txBody>
          <a:bodyPr>
            <a:normAutofit fontScale="92500"/>
          </a:bodyPr>
          <a:lstStyle/>
          <a:p>
            <a:pPr algn="just"/>
            <a:r>
              <a:rPr lang="en-GB" sz="2400" dirty="0"/>
              <a:t>Most materials encountered in practice, such as metal, wood and bricks are opaque to thermal radiation, and </a:t>
            </a:r>
            <a:r>
              <a:rPr lang="en-GB" sz="2400" b="1" dirty="0"/>
              <a:t>radiation is considered to be surface phenomena for such materials.</a:t>
            </a:r>
            <a:r>
              <a:rPr lang="en-GB" sz="2400" dirty="0"/>
              <a:t> That is thermal radiation is emitted or absorbed within the first few microns of the surface, and we speak of radiation properties of surfaces for opaque materials.</a:t>
            </a:r>
            <a:endParaRPr lang="en-US" sz="2400" dirty="0"/>
          </a:p>
          <a:p>
            <a:pPr algn="just"/>
            <a:r>
              <a:rPr lang="en-GB" sz="2400" dirty="0"/>
              <a:t>Some other materials, such as glass and water, allow visible radiation to penetrate to considerable depths before any significant absorption takes places. Such materials are called semitransparent. On the other hand, both glass and water, though transparent to visible radiation, are practically opaque to infrared radiation. </a:t>
            </a:r>
            <a:endParaRPr lang="en-US" sz="2400" dirty="0"/>
          </a:p>
          <a:p>
            <a:pPr algn="just"/>
            <a:r>
              <a:rPr lang="en-GB" sz="2400" dirty="0"/>
              <a:t>The radiation properties of real surfaces are often described in terms of those of the blackbody, which is a perfect emitter and absorber of radiation. The most important radiation characteristics are</a:t>
            </a:r>
            <a:r>
              <a:rPr lang="en-GB" sz="2400" dirty="0">
                <a:solidFill>
                  <a:srgbClr val="FF0000"/>
                </a:solidFill>
              </a:rPr>
              <a:t>: emissivity, absorptivity, reflectivity and transmissivity.</a:t>
            </a:r>
            <a:endParaRPr lang="en-US" sz="2400" dirty="0">
              <a:solidFill>
                <a:srgbClr val="FF0000"/>
              </a:solidFill>
            </a:endParaRPr>
          </a:p>
          <a:p>
            <a:endParaRPr lang="en-US" dirty="0"/>
          </a:p>
        </p:txBody>
      </p:sp>
      <p:sp>
        <p:nvSpPr>
          <p:cNvPr id="4" name="Date Placeholder 3"/>
          <p:cNvSpPr>
            <a:spLocks noGrp="1"/>
          </p:cNvSpPr>
          <p:nvPr>
            <p:ph type="dt" sz="half" idx="10"/>
          </p:nvPr>
        </p:nvSpPr>
        <p:spPr/>
        <p:txBody>
          <a:bodyPr/>
          <a:lstStyle/>
          <a:p>
            <a:fld id="{FFE015BC-5D3A-4FFA-9A03-CAEDE59DE5FD}" type="datetime1">
              <a:rPr lang="en-US" smtClean="0"/>
              <a:t>5/18/2021</a:t>
            </a:fld>
            <a:endParaRPr lang="en-US"/>
          </a:p>
        </p:txBody>
      </p:sp>
      <p:sp>
        <p:nvSpPr>
          <p:cNvPr id="5" name="Slide Number Placeholder 4"/>
          <p:cNvSpPr>
            <a:spLocks noGrp="1"/>
          </p:cNvSpPr>
          <p:nvPr>
            <p:ph type="sldNum" sz="quarter" idx="12"/>
          </p:nvPr>
        </p:nvSpPr>
        <p:spPr/>
        <p:txBody>
          <a:bodyPr/>
          <a:lstStyle/>
          <a:p>
            <a:fld id="{FB76A10A-FB51-4AAA-AE6A-62DD864F5B7D}"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GB" sz="2800" b="1" dirty="0"/>
              <a:t>Emissivity</a:t>
            </a:r>
            <a:endParaRPr lang="en-US" sz="2800" b="1" dirty="0"/>
          </a:p>
        </p:txBody>
      </p:sp>
      <p:sp>
        <p:nvSpPr>
          <p:cNvPr id="3" name="Content Placeholder 2"/>
          <p:cNvSpPr>
            <a:spLocks noGrp="1"/>
          </p:cNvSpPr>
          <p:nvPr>
            <p:ph idx="1"/>
          </p:nvPr>
        </p:nvSpPr>
        <p:spPr>
          <a:xfrm>
            <a:off x="152400" y="838200"/>
            <a:ext cx="8763000" cy="5638800"/>
          </a:xfrm>
        </p:spPr>
        <p:txBody>
          <a:bodyPr>
            <a:normAutofit lnSpcReduction="10000"/>
          </a:bodyPr>
          <a:lstStyle/>
          <a:p>
            <a:r>
              <a:rPr lang="en-GB" sz="2000" dirty="0"/>
              <a:t>The emissivity of a surface is defined as the ratio of the radiation emitted by the surface to the radiation emitted by a blackbody at the same temperature..</a:t>
            </a:r>
            <a:endParaRPr lang="en-US" sz="2000" dirty="0"/>
          </a:p>
          <a:p>
            <a:r>
              <a:rPr lang="en-GB" sz="2000" dirty="0"/>
              <a:t>The emissivity of a real surface generally varies with </a:t>
            </a:r>
            <a:r>
              <a:rPr lang="en-GB" sz="2000" b="1" dirty="0"/>
              <a:t>temperature, wavelength and direction</a:t>
            </a:r>
            <a:r>
              <a:rPr lang="en-GB" sz="2000" dirty="0"/>
              <a:t>; </a:t>
            </a:r>
          </a:p>
          <a:p>
            <a:r>
              <a:rPr lang="en-GB" sz="2000" dirty="0"/>
              <a:t>The emissivity of a surface at a specified wavelength is called the </a:t>
            </a:r>
            <a:r>
              <a:rPr lang="en-GB" sz="2000" b="1" dirty="0"/>
              <a:t>monochromatic or spectral emissivity</a:t>
            </a:r>
            <a:r>
              <a:rPr lang="en-GB" sz="2000" dirty="0"/>
              <a:t>, . </a:t>
            </a:r>
          </a:p>
          <a:p>
            <a:r>
              <a:rPr lang="en-GB" sz="2000" dirty="0"/>
              <a:t>Similarly, the emissivity in a specified direction is called </a:t>
            </a:r>
            <a:r>
              <a:rPr lang="en-GB" sz="2000" b="1" dirty="0"/>
              <a:t>directional emissivity.</a:t>
            </a:r>
            <a:r>
              <a:rPr lang="en-GB" sz="2000" dirty="0"/>
              <a:t> </a:t>
            </a:r>
          </a:p>
          <a:p>
            <a:endParaRPr lang="en-GB" sz="2000" dirty="0"/>
          </a:p>
          <a:p>
            <a:endParaRPr lang="en-GB" sz="2000" dirty="0"/>
          </a:p>
          <a:p>
            <a:pPr algn="ctr">
              <a:buNone/>
            </a:pPr>
            <a:r>
              <a:rPr lang="en-GB" sz="2400" b="1" dirty="0"/>
              <a:t>Concept of grey and diffuse surfaces</a:t>
            </a:r>
          </a:p>
          <a:p>
            <a:pPr algn="just"/>
            <a:r>
              <a:rPr lang="en-GB" sz="2000" dirty="0"/>
              <a:t>The term ‘grey’ means independent on wavelength.</a:t>
            </a:r>
          </a:p>
          <a:p>
            <a:pPr algn="just"/>
            <a:r>
              <a:rPr lang="en-GB" sz="2000" dirty="0"/>
              <a:t>The term ‘diffuse’ means independent on direction.</a:t>
            </a:r>
          </a:p>
          <a:p>
            <a:pPr algn="just"/>
            <a:r>
              <a:rPr lang="en-GB" sz="2000" dirty="0"/>
              <a:t>The results may be summarized as follows: </a:t>
            </a:r>
            <a:endParaRPr lang="en-US" sz="2000" dirty="0"/>
          </a:p>
          <a:p>
            <a:pPr algn="just"/>
            <a:r>
              <a:rPr lang="en-GB" sz="2000" dirty="0"/>
              <a:t>Real surface:			</a:t>
            </a:r>
            <a:endParaRPr lang="en-US" sz="2000" dirty="0"/>
          </a:p>
          <a:p>
            <a:pPr algn="just"/>
            <a:r>
              <a:rPr lang="en-GB" sz="2000" dirty="0"/>
              <a:t>Diffuse, grey surface:	</a:t>
            </a:r>
            <a:endParaRPr lang="en-US" sz="2000" dirty="0"/>
          </a:p>
          <a:p>
            <a:pPr>
              <a:buNone/>
            </a:pPr>
            <a:r>
              <a:rPr lang="en-GB" sz="2000" dirty="0"/>
              <a:t>		 					</a:t>
            </a:r>
            <a:endParaRPr lang="en-US" dirty="0"/>
          </a:p>
        </p:txBody>
      </p:sp>
      <p:sp>
        <p:nvSpPr>
          <p:cNvPr id="39938" name="Rectangle 2"/>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9940" name="Rectangle 4"/>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9942" name="Rectangle 6"/>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9944" name="Rectangle 8"/>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9943" name="Object 7"/>
          <p:cNvGraphicFramePr>
            <a:graphicFrameLocks noChangeAspect="1"/>
          </p:cNvGraphicFramePr>
          <p:nvPr/>
        </p:nvGraphicFramePr>
        <p:xfrm>
          <a:off x="2209800" y="3124200"/>
          <a:ext cx="2286000" cy="609600"/>
        </p:xfrm>
        <a:graphic>
          <a:graphicData uri="http://schemas.openxmlformats.org/presentationml/2006/ole">
            <mc:AlternateContent xmlns:mc="http://schemas.openxmlformats.org/markup-compatibility/2006">
              <mc:Choice xmlns:v="urn:schemas-microsoft-com:vml" Requires="v">
                <p:oleObj spid="_x0000_s40027" name="Equation" r:id="rId2" imgW="1346200" imgH="431800" progId="Equation.3">
                  <p:embed/>
                </p:oleObj>
              </mc:Choice>
              <mc:Fallback>
                <p:oleObj name="Equation" r:id="rId2" imgW="1346200" imgH="431800" progId="Equation.3">
                  <p:embed/>
                  <p:pic>
                    <p:nvPicPr>
                      <p:cNvPr id="0" name="Picture 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124200"/>
                        <a:ext cx="22860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Date Placeholder 8"/>
          <p:cNvSpPr>
            <a:spLocks noGrp="1"/>
          </p:cNvSpPr>
          <p:nvPr>
            <p:ph type="dt" sz="half" idx="10"/>
          </p:nvPr>
        </p:nvSpPr>
        <p:spPr/>
        <p:txBody>
          <a:bodyPr/>
          <a:lstStyle/>
          <a:p>
            <a:fld id="{8014F955-C6EE-4650-AB93-B04A0B00C410}" type="datetime1">
              <a:rPr lang="en-US" smtClean="0"/>
              <a:t>5/18/2021</a:t>
            </a:fld>
            <a:endParaRPr lang="en-US"/>
          </a:p>
        </p:txBody>
      </p:sp>
      <p:sp>
        <p:nvSpPr>
          <p:cNvPr id="10" name="Slide Number Placeholder 9"/>
          <p:cNvSpPr>
            <a:spLocks noGrp="1"/>
          </p:cNvSpPr>
          <p:nvPr>
            <p:ph type="sldNum" sz="quarter" idx="12"/>
          </p:nvPr>
        </p:nvSpPr>
        <p:spPr/>
        <p:txBody>
          <a:bodyPr/>
          <a:lstStyle/>
          <a:p>
            <a:fld id="{FB76A10A-FB51-4AAA-AE6A-62DD864F5B7D}"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fontScale="90000"/>
          </a:bodyPr>
          <a:lstStyle/>
          <a:p>
            <a:r>
              <a:rPr lang="en-GB" b="1" dirty="0"/>
              <a:t>Emissivity</a:t>
            </a:r>
            <a:r>
              <a:rPr lang="en-GB" dirty="0"/>
              <a:t> </a:t>
            </a:r>
            <a:r>
              <a:rPr lang="en-GB" b="1" dirty="0"/>
              <a:t>Cont’d</a:t>
            </a:r>
            <a:endParaRPr lang="en-US" dirty="0"/>
          </a:p>
        </p:txBody>
      </p:sp>
      <p:sp>
        <p:nvSpPr>
          <p:cNvPr id="3" name="Content Placeholder 2"/>
          <p:cNvSpPr>
            <a:spLocks noGrp="1"/>
          </p:cNvSpPr>
          <p:nvPr>
            <p:ph idx="1"/>
          </p:nvPr>
        </p:nvSpPr>
        <p:spPr>
          <a:xfrm>
            <a:off x="457200" y="762001"/>
            <a:ext cx="8229600" cy="5364163"/>
          </a:xfrm>
        </p:spPr>
        <p:txBody>
          <a:bodyPr>
            <a:normAutofit/>
          </a:bodyPr>
          <a:lstStyle/>
          <a:p>
            <a:pPr algn="just"/>
            <a:r>
              <a:rPr lang="en-GB" sz="2000" dirty="0"/>
              <a:t>A grey surface should emit as much radiation as the real surface it represents at the same temperature. For this to be realistic, the areas under the emission curves of the real and grey surfaces must be equal. That is, </a:t>
            </a:r>
            <a:endParaRPr lang="en-US" sz="2000" dirty="0"/>
          </a:p>
          <a:p>
            <a:pPr algn="just">
              <a:buNone/>
            </a:pPr>
            <a:r>
              <a:rPr lang="en-GB" sz="2000" dirty="0"/>
              <a:t>     	  				</a:t>
            </a:r>
            <a:endParaRPr lang="en-US" sz="2000" dirty="0"/>
          </a:p>
          <a:p>
            <a:pPr algn="just"/>
            <a:r>
              <a:rPr lang="en-GB" sz="2000" dirty="0"/>
              <a:t>The average emissivity can then be given as </a:t>
            </a:r>
          </a:p>
          <a:p>
            <a:pPr algn="just"/>
            <a:endParaRPr lang="en-GB" sz="2000" dirty="0"/>
          </a:p>
          <a:p>
            <a:pPr algn="just"/>
            <a:endParaRPr lang="en-GB" sz="2000" dirty="0"/>
          </a:p>
          <a:p>
            <a:pPr algn="just"/>
            <a:endParaRPr lang="en-GB" sz="2000" dirty="0"/>
          </a:p>
          <a:p>
            <a:pPr algn="just"/>
            <a:endParaRPr lang="en-US" sz="2000" dirty="0"/>
          </a:p>
          <a:p>
            <a:pPr algn="just">
              <a:buNone/>
            </a:pPr>
            <a:r>
              <a:rPr lang="en-GB" sz="2000" dirty="0"/>
              <a:t>		</a:t>
            </a:r>
            <a:endParaRPr lang="en-US" sz="2000" dirty="0"/>
          </a:p>
        </p:txBody>
      </p:sp>
      <p:sp>
        <p:nvSpPr>
          <p:cNvPr id="45058" name="Rectangle 2"/>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5057" name="Object 1"/>
          <p:cNvGraphicFramePr>
            <a:graphicFrameLocks noChangeAspect="1"/>
          </p:cNvGraphicFramePr>
          <p:nvPr/>
        </p:nvGraphicFramePr>
        <p:xfrm>
          <a:off x="1828800" y="1752600"/>
          <a:ext cx="4648200" cy="609600"/>
        </p:xfrm>
        <a:graphic>
          <a:graphicData uri="http://schemas.openxmlformats.org/presentationml/2006/ole">
            <mc:AlternateContent xmlns:mc="http://schemas.openxmlformats.org/markup-compatibility/2006">
              <mc:Choice xmlns:v="urn:schemas-microsoft-com:vml" Requires="v">
                <p:oleObj spid="_x0000_s45101" name="Equation" r:id="rId2" imgW="1841500" imgH="279400" progId="Equation.3">
                  <p:embed/>
                </p:oleObj>
              </mc:Choice>
              <mc:Fallback>
                <p:oleObj name="Equation" r:id="rId2" imgW="1841500" imgH="279400" progId="Equation.3">
                  <p:embed/>
                  <p:pic>
                    <p:nvPicPr>
                      <p:cNvPr id="0" name="Picture 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752600"/>
                        <a:ext cx="46482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59" name="Rectangle 3"/>
          <p:cNvSpPr>
            <a:spLocks noChangeArrowheads="1"/>
          </p:cNvSpPr>
          <p:nvPr/>
        </p:nvSpPr>
        <p:spPr bwMode="auto">
          <a:xfrm>
            <a:off x="1" y="276225"/>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5061" name="Rectangle 5"/>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5060" name="Object 4"/>
          <p:cNvGraphicFramePr>
            <a:graphicFrameLocks noChangeAspect="1"/>
          </p:cNvGraphicFramePr>
          <p:nvPr/>
        </p:nvGraphicFramePr>
        <p:xfrm>
          <a:off x="1981200" y="2743200"/>
          <a:ext cx="3200400" cy="914400"/>
        </p:xfrm>
        <a:graphic>
          <a:graphicData uri="http://schemas.openxmlformats.org/presentationml/2006/ole">
            <mc:AlternateContent xmlns:mc="http://schemas.openxmlformats.org/markup-compatibility/2006">
              <mc:Choice xmlns:v="urn:schemas-microsoft-com:vml" Requires="v">
                <p:oleObj spid="_x0000_s45102" name="Equation" r:id="rId4" imgW="1600200" imgH="457200" progId="Equation.3">
                  <p:embed/>
                </p:oleObj>
              </mc:Choice>
              <mc:Fallback>
                <p:oleObj name="Equation" r:id="rId4" imgW="1600200" imgH="457200" progId="Equation.3">
                  <p:embed/>
                  <p:pic>
                    <p:nvPicPr>
                      <p:cNvPr id="0" name="Picture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2743200"/>
                        <a:ext cx="32004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Date Placeholder 8"/>
          <p:cNvSpPr>
            <a:spLocks noGrp="1"/>
          </p:cNvSpPr>
          <p:nvPr>
            <p:ph type="dt" sz="half" idx="10"/>
          </p:nvPr>
        </p:nvSpPr>
        <p:spPr/>
        <p:txBody>
          <a:bodyPr/>
          <a:lstStyle/>
          <a:p>
            <a:fld id="{32045FB3-08C9-4377-BD71-B9F43ED55BE9}" type="datetime1">
              <a:rPr lang="en-US" smtClean="0"/>
              <a:t>5/18/2021</a:t>
            </a:fld>
            <a:endParaRPr lang="en-US"/>
          </a:p>
        </p:txBody>
      </p:sp>
      <p:sp>
        <p:nvSpPr>
          <p:cNvPr id="10" name="Slide Number Placeholder 9"/>
          <p:cNvSpPr>
            <a:spLocks noGrp="1"/>
          </p:cNvSpPr>
          <p:nvPr>
            <p:ph type="sldNum" sz="quarter" idx="12"/>
          </p:nvPr>
        </p:nvSpPr>
        <p:spPr/>
        <p:txBody>
          <a:bodyPr/>
          <a:lstStyle/>
          <a:p>
            <a:fld id="{FB76A10A-FB51-4AAA-AE6A-62DD864F5B7D}"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fontScale="90000"/>
          </a:bodyPr>
          <a:lstStyle/>
          <a:p>
            <a:r>
              <a:rPr lang="en-GB" b="1" dirty="0"/>
              <a:t>Emissivity</a:t>
            </a:r>
            <a:r>
              <a:rPr lang="en-GB" dirty="0"/>
              <a:t> </a:t>
            </a:r>
            <a:r>
              <a:rPr lang="en-GB" b="1" dirty="0"/>
              <a:t>Cont’d</a:t>
            </a:r>
            <a:endParaRPr lang="en-US" dirty="0"/>
          </a:p>
        </p:txBody>
      </p:sp>
      <p:sp>
        <p:nvSpPr>
          <p:cNvPr id="3" name="Content Placeholder 2"/>
          <p:cNvSpPr>
            <a:spLocks noGrp="1"/>
          </p:cNvSpPr>
          <p:nvPr>
            <p:ph idx="1"/>
          </p:nvPr>
        </p:nvSpPr>
        <p:spPr>
          <a:xfrm>
            <a:off x="457200" y="685801"/>
            <a:ext cx="8534400" cy="5440363"/>
          </a:xfrm>
        </p:spPr>
        <p:txBody>
          <a:bodyPr/>
          <a:lstStyle/>
          <a:p>
            <a:r>
              <a:rPr lang="en-GB" sz="2000" dirty="0"/>
              <a:t>As an example, consider the emissivity function below (Figure 32.).</a:t>
            </a:r>
            <a:endParaRPr lang="en-US" sz="2000" dirty="0"/>
          </a:p>
          <a:p>
            <a:endParaRPr lang="en-US" dirty="0"/>
          </a:p>
          <a:p>
            <a:endParaRPr lang="en-US" dirty="0"/>
          </a:p>
          <a:p>
            <a:endParaRPr lang="en-US" dirty="0"/>
          </a:p>
          <a:p>
            <a:endParaRPr lang="en-US" dirty="0"/>
          </a:p>
          <a:p>
            <a:endParaRPr lang="en-US" dirty="0"/>
          </a:p>
          <a:p>
            <a:endParaRPr lang="en-US" sz="2000" b="1" dirty="0"/>
          </a:p>
          <a:p>
            <a:endParaRPr lang="en-US" sz="2000" b="1" dirty="0"/>
          </a:p>
          <a:p>
            <a:r>
              <a:rPr lang="en-US" sz="2000" b="1" dirty="0"/>
              <a:t>Figure 32:  Approximating the actual variation of emissivity with wavelength by a step function</a:t>
            </a:r>
          </a:p>
          <a:p>
            <a:endParaRPr lang="en-US" dirty="0"/>
          </a:p>
        </p:txBody>
      </p:sp>
      <p:pic>
        <p:nvPicPr>
          <p:cNvPr id="46082" name="Picture 348" descr="9-19"/>
          <p:cNvPicPr>
            <a:picLocks noChangeAspect="1" noChangeArrowheads="1"/>
          </p:cNvPicPr>
          <p:nvPr/>
        </p:nvPicPr>
        <p:blipFill>
          <a:blip r:embed="rId2">
            <a:lum bright="-20000" contrast="40000"/>
          </a:blip>
          <a:srcRect/>
          <a:stretch>
            <a:fillRect/>
          </a:stretch>
        </p:blipFill>
        <p:spPr bwMode="auto">
          <a:xfrm>
            <a:off x="990600" y="1143000"/>
            <a:ext cx="4038600" cy="3505200"/>
          </a:xfrm>
          <a:prstGeom prst="rect">
            <a:avLst/>
          </a:prstGeom>
          <a:noFill/>
          <a:ln w="9525">
            <a:noFill/>
            <a:miter lim="800000"/>
            <a:headEnd/>
            <a:tailEnd/>
          </a:ln>
        </p:spPr>
      </p:pic>
      <p:sp>
        <p:nvSpPr>
          <p:cNvPr id="46084" name="Rectangle 4"/>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6083" name="Object 3"/>
          <p:cNvGraphicFramePr>
            <a:graphicFrameLocks noChangeAspect="1"/>
          </p:cNvGraphicFramePr>
          <p:nvPr/>
        </p:nvGraphicFramePr>
        <p:xfrm>
          <a:off x="4572000" y="1752600"/>
          <a:ext cx="3886200" cy="1295400"/>
        </p:xfrm>
        <a:graphic>
          <a:graphicData uri="http://schemas.openxmlformats.org/presentationml/2006/ole">
            <mc:AlternateContent xmlns:mc="http://schemas.openxmlformats.org/markup-compatibility/2006">
              <mc:Choice xmlns:v="urn:schemas-microsoft-com:vml" Requires="v">
                <p:oleObj spid="_x0000_s46104" name="Equation" r:id="rId3" imgW="2019300" imgH="711200" progId="Equation.3">
                  <p:embed/>
                </p:oleObj>
              </mc:Choice>
              <mc:Fallback>
                <p:oleObj name="Equation" r:id="rId3" imgW="2019300" imgH="711200" progId="Equation.3">
                  <p:embed/>
                  <p:pic>
                    <p:nvPicPr>
                      <p:cNvPr id="0"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752600"/>
                        <a:ext cx="3886200"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Date Placeholder 6"/>
          <p:cNvSpPr>
            <a:spLocks noGrp="1"/>
          </p:cNvSpPr>
          <p:nvPr>
            <p:ph type="dt" sz="half" idx="10"/>
          </p:nvPr>
        </p:nvSpPr>
        <p:spPr/>
        <p:txBody>
          <a:bodyPr/>
          <a:lstStyle/>
          <a:p>
            <a:fld id="{0A7E028D-D676-4269-93DA-281239D13499}" type="datetime1">
              <a:rPr lang="en-US" smtClean="0"/>
              <a:t>5/18/2021</a:t>
            </a:fld>
            <a:endParaRPr lang="en-US"/>
          </a:p>
        </p:txBody>
      </p:sp>
      <p:sp>
        <p:nvSpPr>
          <p:cNvPr id="8" name="Slide Number Placeholder 7"/>
          <p:cNvSpPr>
            <a:spLocks noGrp="1"/>
          </p:cNvSpPr>
          <p:nvPr>
            <p:ph type="sldNum" sz="quarter" idx="12"/>
          </p:nvPr>
        </p:nvSpPr>
        <p:spPr/>
        <p:txBody>
          <a:bodyPr/>
          <a:lstStyle/>
          <a:p>
            <a:fld id="{FB76A10A-FB51-4AAA-AE6A-62DD864F5B7D}"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GB" sz="2800" b="1" dirty="0"/>
              <a:t>Emissivity</a:t>
            </a:r>
            <a:r>
              <a:rPr lang="en-GB" sz="2800" dirty="0"/>
              <a:t> </a:t>
            </a:r>
            <a:r>
              <a:rPr lang="en-GB" sz="2800" b="1" dirty="0"/>
              <a:t>Cont’d</a:t>
            </a:r>
            <a:endParaRPr lang="en-US" sz="2800" dirty="0"/>
          </a:p>
        </p:txBody>
      </p:sp>
      <p:sp>
        <p:nvSpPr>
          <p:cNvPr id="3" name="Content Placeholder 2"/>
          <p:cNvSpPr>
            <a:spLocks noGrp="1"/>
          </p:cNvSpPr>
          <p:nvPr>
            <p:ph idx="1"/>
          </p:nvPr>
        </p:nvSpPr>
        <p:spPr>
          <a:xfrm>
            <a:off x="228600" y="914400"/>
            <a:ext cx="8686800" cy="5486400"/>
          </a:xfrm>
        </p:spPr>
        <p:txBody>
          <a:bodyPr/>
          <a:lstStyle/>
          <a:p>
            <a:pPr>
              <a:buNone/>
            </a:pPr>
            <a:r>
              <a:rPr lang="en-GB" dirty="0"/>
              <a:t>	 </a:t>
            </a:r>
          </a:p>
          <a:p>
            <a:pPr>
              <a:buNone/>
            </a:pPr>
            <a:endParaRPr lang="en-GB" b="1" dirty="0"/>
          </a:p>
          <a:p>
            <a:pPr>
              <a:buNone/>
            </a:pPr>
            <a:endParaRPr lang="en-GB" b="1" dirty="0"/>
          </a:p>
          <a:p>
            <a:pPr>
              <a:buNone/>
            </a:pPr>
            <a:r>
              <a:rPr lang="en-GB" sz="2000" b="1" dirty="0"/>
              <a:t>Worked Example 3.2</a:t>
            </a:r>
          </a:p>
          <a:p>
            <a:pPr>
              <a:buNone/>
            </a:pPr>
            <a:r>
              <a:rPr lang="en-GB" sz="2000" dirty="0"/>
              <a:t>The monochromatic emissivity function of an opaque surface at 800 K is approximated as</a:t>
            </a:r>
          </a:p>
          <a:p>
            <a:pPr>
              <a:buNone/>
            </a:pPr>
            <a:endParaRPr lang="en-GB" sz="2000" dirty="0"/>
          </a:p>
          <a:p>
            <a:pPr>
              <a:buNone/>
            </a:pPr>
            <a:endParaRPr lang="en-GB" sz="2000" dirty="0"/>
          </a:p>
          <a:p>
            <a:pPr>
              <a:buNone/>
            </a:pPr>
            <a:endParaRPr lang="en-GB" sz="2000" dirty="0"/>
          </a:p>
          <a:p>
            <a:pPr>
              <a:buNone/>
            </a:pPr>
            <a:endParaRPr lang="en-GB" sz="2000" dirty="0"/>
          </a:p>
          <a:p>
            <a:pPr>
              <a:buNone/>
            </a:pPr>
            <a:r>
              <a:rPr lang="en-GB" sz="2000" dirty="0"/>
              <a:t>Determine the average emissivity of the surface and its emissive power</a:t>
            </a:r>
            <a:endParaRPr lang="en-US" sz="2000" dirty="0"/>
          </a:p>
          <a:p>
            <a:pPr>
              <a:buNone/>
            </a:pPr>
            <a:endParaRPr lang="en-US" sz="2000" dirty="0"/>
          </a:p>
        </p:txBody>
      </p:sp>
      <p:sp>
        <p:nvSpPr>
          <p:cNvPr id="48130" name="Rectangle 2"/>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8129" name="Object 1"/>
          <p:cNvGraphicFramePr>
            <a:graphicFrameLocks noChangeAspect="1"/>
          </p:cNvGraphicFramePr>
          <p:nvPr/>
        </p:nvGraphicFramePr>
        <p:xfrm>
          <a:off x="609601" y="914401"/>
          <a:ext cx="7773987" cy="1724025"/>
        </p:xfrm>
        <a:graphic>
          <a:graphicData uri="http://schemas.openxmlformats.org/presentationml/2006/ole">
            <mc:AlternateContent xmlns:mc="http://schemas.openxmlformats.org/markup-compatibility/2006">
              <mc:Choice xmlns:v="urn:schemas-microsoft-com:vml" Requires="v">
                <p:oleObj spid="_x0000_s48150" name="Equation" r:id="rId2" imgW="3479760" imgH="787320" progId="Equation.3">
                  <p:embed/>
                </p:oleObj>
              </mc:Choice>
              <mc:Fallback>
                <p:oleObj name="Equation" r:id="rId2" imgW="3479760" imgH="787320" progId="Equation.3">
                  <p:embed/>
                  <p:pic>
                    <p:nvPicPr>
                      <p:cNvPr id="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1" y="914401"/>
                        <a:ext cx="7773987" cy="172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51" name="Object 23"/>
          <p:cNvGraphicFramePr>
            <a:graphicFrameLocks noChangeAspect="1"/>
          </p:cNvGraphicFramePr>
          <p:nvPr/>
        </p:nvGraphicFramePr>
        <p:xfrm>
          <a:off x="1828800" y="3657600"/>
          <a:ext cx="4191000" cy="1219200"/>
        </p:xfrm>
        <a:graphic>
          <a:graphicData uri="http://schemas.openxmlformats.org/presentationml/2006/ole">
            <mc:AlternateContent xmlns:mc="http://schemas.openxmlformats.org/markup-compatibility/2006">
              <mc:Choice xmlns:v="urn:schemas-microsoft-com:vml" Requires="v">
                <p:oleObj spid="_x0000_s48151" name="Equation" r:id="rId4" imgW="2108200" imgH="711200" progId="Equation.3">
                  <p:embed/>
                </p:oleObj>
              </mc:Choice>
              <mc:Fallback>
                <p:oleObj name="Equation" r:id="rId4" imgW="2108200" imgH="711200" progId="Equation.3">
                  <p:embed/>
                  <p:pic>
                    <p:nvPicPr>
                      <p:cNvPr id="0"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3657600"/>
                        <a:ext cx="4191000"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Date Placeholder 6"/>
          <p:cNvSpPr>
            <a:spLocks noGrp="1"/>
          </p:cNvSpPr>
          <p:nvPr>
            <p:ph type="dt" sz="half" idx="10"/>
          </p:nvPr>
        </p:nvSpPr>
        <p:spPr/>
        <p:txBody>
          <a:bodyPr/>
          <a:lstStyle/>
          <a:p>
            <a:fld id="{03BD089F-FBCE-4070-9709-9DCD044663E9}" type="datetime1">
              <a:rPr lang="en-US" smtClean="0"/>
              <a:t>5/18/2021</a:t>
            </a:fld>
            <a:endParaRPr lang="en-US"/>
          </a:p>
        </p:txBody>
      </p:sp>
      <p:sp>
        <p:nvSpPr>
          <p:cNvPr id="8" name="Slide Number Placeholder 7"/>
          <p:cNvSpPr>
            <a:spLocks noGrp="1"/>
          </p:cNvSpPr>
          <p:nvPr>
            <p:ph type="sldNum" sz="quarter" idx="12"/>
          </p:nvPr>
        </p:nvSpPr>
        <p:spPr/>
        <p:txBody>
          <a:bodyPr/>
          <a:lstStyle/>
          <a:p>
            <a:fld id="{FB76A10A-FB51-4AAA-AE6A-62DD864F5B7D}"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Autofit/>
          </a:bodyPr>
          <a:lstStyle/>
          <a:p>
            <a:r>
              <a:rPr lang="en-GB" sz="2400" b="1" dirty="0"/>
              <a:t>Absorptivity, Reflectivity and </a:t>
            </a:r>
            <a:r>
              <a:rPr lang="en-GB" sz="2400" b="1" dirty="0" err="1"/>
              <a:t>Transmisivity</a:t>
            </a:r>
            <a:br>
              <a:rPr lang="en-GB" sz="2400" b="1" dirty="0"/>
            </a:br>
            <a:endParaRPr lang="en-GB" sz="2400" dirty="0"/>
          </a:p>
        </p:txBody>
      </p:sp>
      <p:sp>
        <p:nvSpPr>
          <p:cNvPr id="3" name="Content Placeholder 2"/>
          <p:cNvSpPr>
            <a:spLocks noGrp="1"/>
          </p:cNvSpPr>
          <p:nvPr>
            <p:ph idx="1"/>
          </p:nvPr>
        </p:nvSpPr>
        <p:spPr>
          <a:xfrm>
            <a:off x="457200" y="381001"/>
            <a:ext cx="8229600" cy="5745163"/>
          </a:xfrm>
        </p:spPr>
        <p:txBody>
          <a:bodyPr>
            <a:normAutofit/>
          </a:bodyPr>
          <a:lstStyle/>
          <a:p>
            <a:pPr algn="just"/>
            <a:r>
              <a:rPr lang="en-GB" sz="2000" dirty="0"/>
              <a:t>When radiation strikes a surface, part of it is absorbed, part of it is reflected, and the remaining part, if any, is transmitted, as illustrated in Figure on the next page</a:t>
            </a:r>
          </a:p>
          <a:p>
            <a:pPr algn="just"/>
            <a:r>
              <a:rPr lang="en-GB" sz="2000" dirty="0"/>
              <a:t>The fraction of incident radiation (or irradiation) absorbed by a surface is called the absorptivity, α; the fraction reflected by the surface is called the reflectivity, ρ; and the fraction transmitted is called the transmissivity, τ</a:t>
            </a:r>
          </a:p>
          <a:p>
            <a:pPr marL="0" indent="0">
              <a:buNone/>
            </a:pPr>
            <a:endParaRPr lang="en-GB" dirty="0"/>
          </a:p>
          <a:p>
            <a:pPr marL="0" indent="0">
              <a:buNone/>
            </a:pPr>
            <a:endParaRPr lang="en-GB" b="1" dirty="0"/>
          </a:p>
          <a:p>
            <a:pPr marL="0" indent="0">
              <a:buNone/>
            </a:pPr>
            <a:endParaRPr lang="en-GB" dirty="0"/>
          </a:p>
          <a:p>
            <a:pPr marL="0" indent="0">
              <a:buNone/>
            </a:pPr>
            <a:r>
              <a:rPr lang="en-GB" dirty="0"/>
              <a:t>                                                                         </a:t>
            </a:r>
          </a:p>
          <a:p>
            <a:pPr marL="0" indent="0">
              <a:buNone/>
            </a:pPr>
            <a:endParaRPr lang="en-GB" dirty="0"/>
          </a:p>
          <a:p>
            <a:endParaRPr lang="en-GB" dirty="0"/>
          </a:p>
        </p:txBody>
      </p:sp>
      <p:pic>
        <p:nvPicPr>
          <p:cNvPr id="4" name="Picture 349" descr="9-23"/>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1905000" y="2438400"/>
            <a:ext cx="51816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4"/>
          <p:cNvSpPr>
            <a:spLocks noGrp="1"/>
          </p:cNvSpPr>
          <p:nvPr>
            <p:ph type="dt" sz="half" idx="10"/>
          </p:nvPr>
        </p:nvSpPr>
        <p:spPr/>
        <p:txBody>
          <a:bodyPr/>
          <a:lstStyle/>
          <a:p>
            <a:fld id="{07DC3EFF-E9F0-4EDD-B106-3B4003E00F2B}" type="datetime1">
              <a:rPr lang="en-US" smtClean="0"/>
              <a:t>5/18/2021</a:t>
            </a:fld>
            <a:endParaRPr lang="en-US"/>
          </a:p>
        </p:txBody>
      </p:sp>
      <p:sp>
        <p:nvSpPr>
          <p:cNvPr id="6" name="Slide Number Placeholder 5"/>
          <p:cNvSpPr>
            <a:spLocks noGrp="1"/>
          </p:cNvSpPr>
          <p:nvPr>
            <p:ph type="sldNum" sz="quarter" idx="12"/>
          </p:nvPr>
        </p:nvSpPr>
        <p:spPr/>
        <p:txBody>
          <a:bodyPr/>
          <a:lstStyle/>
          <a:p>
            <a:fld id="{FB76A10A-FB51-4AAA-AE6A-62DD864F5B7D}" type="slidenum">
              <a:rPr lang="en-US" smtClean="0"/>
              <a:pPr/>
              <a:t>17</a:t>
            </a:fld>
            <a:endParaRPr lang="en-US"/>
          </a:p>
        </p:txBody>
      </p:sp>
    </p:spTree>
    <p:extLst>
      <p:ext uri="{BB962C8B-B14F-4D97-AF65-F5344CB8AC3E}">
        <p14:creationId xmlns:p14="http://schemas.microsoft.com/office/powerpoint/2010/main" val="1998532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sz="3600" dirty="0"/>
              <a:t>Different types of reflection from a surface</a:t>
            </a:r>
          </a:p>
        </p:txBody>
      </p:sp>
      <p:pic>
        <p:nvPicPr>
          <p:cNvPr id="5734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990600"/>
            <a:ext cx="81534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fld id="{EB3C239E-DAB8-460B-9511-477ADCFBCF9D}" type="datetime1">
              <a:rPr lang="en-US" smtClean="0"/>
              <a:t>5/18/2021</a:t>
            </a:fld>
            <a:endParaRPr lang="en-US"/>
          </a:p>
        </p:txBody>
      </p:sp>
      <p:sp>
        <p:nvSpPr>
          <p:cNvPr id="5" name="Slide Number Placeholder 4"/>
          <p:cNvSpPr>
            <a:spLocks noGrp="1"/>
          </p:cNvSpPr>
          <p:nvPr>
            <p:ph type="sldNum" sz="quarter" idx="12"/>
          </p:nvPr>
        </p:nvSpPr>
        <p:spPr/>
        <p:txBody>
          <a:bodyPr/>
          <a:lstStyle/>
          <a:p>
            <a:fld id="{FB76A10A-FB51-4AAA-AE6A-62DD864F5B7D}" type="slidenum">
              <a:rPr lang="en-US" smtClean="0"/>
              <a:pPr/>
              <a:t>18</a:t>
            </a:fld>
            <a:endParaRPr lang="en-US"/>
          </a:p>
        </p:txBody>
      </p:sp>
    </p:spTree>
    <p:extLst>
      <p:ext uri="{BB962C8B-B14F-4D97-AF65-F5344CB8AC3E}">
        <p14:creationId xmlns:p14="http://schemas.microsoft.com/office/powerpoint/2010/main" val="470126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6200"/>
            <a:ext cx="5715000" cy="990600"/>
          </a:xfrm>
        </p:spPr>
        <p:txBody>
          <a:bodyPr>
            <a:noAutofit/>
          </a:bodyPr>
          <a:lstStyle/>
          <a:p>
            <a:r>
              <a:rPr lang="en-US" sz="3600" dirty="0"/>
              <a:t>Different types of reflection cont’d</a:t>
            </a:r>
          </a:p>
        </p:txBody>
      </p:sp>
      <p:sp>
        <p:nvSpPr>
          <p:cNvPr id="3" name="Content Placeholder 2"/>
          <p:cNvSpPr>
            <a:spLocks noGrp="1"/>
          </p:cNvSpPr>
          <p:nvPr>
            <p:ph idx="1"/>
          </p:nvPr>
        </p:nvSpPr>
        <p:spPr>
          <a:xfrm>
            <a:off x="457200" y="1600201"/>
            <a:ext cx="8229600" cy="4525963"/>
          </a:xfrm>
        </p:spPr>
        <p:txBody>
          <a:bodyPr>
            <a:normAutofit fontScale="85000" lnSpcReduction="10000"/>
          </a:bodyPr>
          <a:lstStyle/>
          <a:p>
            <a:r>
              <a:rPr lang="en-GB" dirty="0">
                <a:latin typeface="Times New Roman"/>
                <a:ea typeface="Calibri"/>
              </a:rPr>
              <a:t>In specular (or mirror like) reflection, the angle of reflection equals the angle of incidence of the radiation beam (Fig c).</a:t>
            </a:r>
          </a:p>
          <a:p>
            <a:r>
              <a:rPr lang="en-GB" dirty="0">
                <a:latin typeface="Times New Roman"/>
                <a:ea typeface="Calibri"/>
              </a:rPr>
              <a:t> In diffuse ref1ection, radiation is reflected equally in all directions, as shown in (fig b) above. </a:t>
            </a:r>
            <a:r>
              <a:rPr lang="en-GB" dirty="0">
                <a:solidFill>
                  <a:srgbClr val="FF0000"/>
                </a:solidFill>
                <a:latin typeface="Times New Roman"/>
                <a:ea typeface="Calibri"/>
              </a:rPr>
              <a:t>Reflection from smooth and polished surfaces approximates specular reflection, while reflection from rough surfaces approximates diffuse reflection.</a:t>
            </a:r>
          </a:p>
          <a:p>
            <a:r>
              <a:rPr lang="en-GB" dirty="0">
                <a:latin typeface="Times New Roman"/>
                <a:ea typeface="Calibri"/>
              </a:rPr>
              <a:t> In radiation analysis, a surface is said to be smooth if the height of the surface roughness is much smaller than the wavelength of the incident radiation</a:t>
            </a:r>
            <a:endParaRPr lang="en-US" dirty="0"/>
          </a:p>
        </p:txBody>
      </p:sp>
      <p:sp>
        <p:nvSpPr>
          <p:cNvPr id="4" name="Date Placeholder 3"/>
          <p:cNvSpPr>
            <a:spLocks noGrp="1"/>
          </p:cNvSpPr>
          <p:nvPr>
            <p:ph type="dt" sz="half" idx="10"/>
          </p:nvPr>
        </p:nvSpPr>
        <p:spPr/>
        <p:txBody>
          <a:bodyPr/>
          <a:lstStyle/>
          <a:p>
            <a:fld id="{A72EE590-026E-4982-8DBB-76346A59C7C4}" type="datetime1">
              <a:rPr lang="en-US" smtClean="0"/>
              <a:t>5/18/2021</a:t>
            </a:fld>
            <a:endParaRPr lang="en-US"/>
          </a:p>
        </p:txBody>
      </p:sp>
      <p:sp>
        <p:nvSpPr>
          <p:cNvPr id="5" name="Slide Number Placeholder 4"/>
          <p:cNvSpPr>
            <a:spLocks noGrp="1"/>
          </p:cNvSpPr>
          <p:nvPr>
            <p:ph type="sldNum" sz="quarter" idx="12"/>
          </p:nvPr>
        </p:nvSpPr>
        <p:spPr/>
        <p:txBody>
          <a:bodyPr/>
          <a:lstStyle/>
          <a:p>
            <a:fld id="{FB76A10A-FB51-4AAA-AE6A-62DD864F5B7D}" type="slidenum">
              <a:rPr lang="en-US" smtClean="0"/>
              <a:pPr/>
              <a:t>19</a:t>
            </a:fld>
            <a:endParaRPr lang="en-US"/>
          </a:p>
        </p:txBody>
      </p:sp>
    </p:spTree>
    <p:extLst>
      <p:ext uri="{BB962C8B-B14F-4D97-AF65-F5344CB8AC3E}">
        <p14:creationId xmlns:p14="http://schemas.microsoft.com/office/powerpoint/2010/main" val="76104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609600"/>
          </a:xfrm>
        </p:spPr>
        <p:txBody>
          <a:bodyPr>
            <a:normAutofit fontScale="90000"/>
          </a:bodyPr>
          <a:lstStyle/>
          <a:p>
            <a:r>
              <a:rPr lang="en-US" sz="3100" b="1" dirty="0"/>
              <a:t>INTRODUCTION TO RADIATION HEAT TRANSFER</a:t>
            </a:r>
            <a:br>
              <a:rPr lang="en-US" b="1" i="1" dirty="0"/>
            </a:br>
            <a:endParaRPr lang="en-US" dirty="0"/>
          </a:p>
        </p:txBody>
      </p:sp>
      <p:sp>
        <p:nvSpPr>
          <p:cNvPr id="3" name="Content Placeholder 2"/>
          <p:cNvSpPr>
            <a:spLocks noGrp="1"/>
          </p:cNvSpPr>
          <p:nvPr>
            <p:ph idx="1"/>
          </p:nvPr>
        </p:nvSpPr>
        <p:spPr>
          <a:xfrm>
            <a:off x="228600" y="685800"/>
            <a:ext cx="8610600" cy="6019800"/>
          </a:xfrm>
        </p:spPr>
        <p:txBody>
          <a:bodyPr>
            <a:noAutofit/>
          </a:bodyPr>
          <a:lstStyle/>
          <a:p>
            <a:pPr>
              <a:buFont typeface="Wingdings" pitchFamily="2" charset="2"/>
              <a:buChar char="§"/>
            </a:pPr>
            <a:r>
              <a:rPr lang="en-GB" sz="2000" dirty="0"/>
              <a:t>Radiation is propagated by electromagnetic waves. Electromagnetic waves are characterised by their frequency</a:t>
            </a:r>
            <a:r>
              <a:rPr lang="en-GB" sz="2000" dirty="0">
                <a:solidFill>
                  <a:srgbClr val="FF0000"/>
                </a:solidFill>
              </a:rPr>
              <a:t>  </a:t>
            </a:r>
            <a:r>
              <a:rPr lang="en-GB" sz="2000" dirty="0"/>
              <a:t>and wavelength , These two properties in a medium are related by</a:t>
            </a:r>
            <a:r>
              <a:rPr lang="en-GB" sz="2400" dirty="0"/>
              <a:t> </a:t>
            </a:r>
            <a:endParaRPr lang="en-US" sz="2400" dirty="0"/>
          </a:p>
          <a:p>
            <a:pPr>
              <a:buNone/>
            </a:pPr>
            <a:r>
              <a:rPr lang="en-GB" sz="2400" dirty="0"/>
              <a:t>	</a:t>
            </a:r>
            <a:endParaRPr lang="en-US" sz="2400" dirty="0"/>
          </a:p>
          <a:p>
            <a:r>
              <a:rPr lang="en-GB" sz="2400" dirty="0"/>
              <a:t> </a:t>
            </a:r>
            <a:r>
              <a:rPr lang="en-GB" sz="2000" dirty="0"/>
              <a:t>Where c is the speed of light in the medium. For propagation in a vacuum, c = c</a:t>
            </a:r>
            <a:r>
              <a:rPr lang="en-GB" sz="2000" baseline="-25000" dirty="0"/>
              <a:t>o</a:t>
            </a:r>
            <a:r>
              <a:rPr lang="en-GB" sz="2000" dirty="0"/>
              <a:t> = 2.998 x 10</a:t>
            </a:r>
            <a:r>
              <a:rPr lang="en-GB" sz="2000" baseline="30000" dirty="0"/>
              <a:t>8</a:t>
            </a:r>
            <a:r>
              <a:rPr lang="en-GB" sz="2000" dirty="0"/>
              <a:t> m/s. </a:t>
            </a:r>
          </a:p>
          <a:p>
            <a:r>
              <a:rPr lang="en-GB" sz="2000" dirty="0"/>
              <a:t>For air and most gases, n = 1, while for water and glass, n = 1.5 . </a:t>
            </a:r>
          </a:p>
          <a:p>
            <a:r>
              <a:rPr lang="en-GB" sz="2000" dirty="0"/>
              <a:t>Unlike the wavelength and the speed of propagation, the frequency of an electromagnetic wave depends only on the source and is independent of the medium through which the wave travels. </a:t>
            </a:r>
            <a:endParaRPr lang="en-US" sz="2000" dirty="0"/>
          </a:p>
          <a:p>
            <a:pPr>
              <a:buNone/>
            </a:pPr>
            <a:r>
              <a:rPr lang="en-GB" sz="2400" dirty="0"/>
              <a:t>Quantum theory</a:t>
            </a:r>
            <a:endParaRPr lang="en-US" sz="2400" dirty="0"/>
          </a:p>
          <a:p>
            <a:endParaRPr lang="en-GB" sz="2400" dirty="0"/>
          </a:p>
          <a:p>
            <a:endParaRPr lang="en-GB" sz="2000" dirty="0"/>
          </a:p>
          <a:p>
            <a:r>
              <a:rPr lang="en-GB" sz="2000" dirty="0"/>
              <a:t>where h = 6.625 x 10</a:t>
            </a:r>
            <a:r>
              <a:rPr lang="en-GB" sz="2000" baseline="30000" dirty="0"/>
              <a:t>-34</a:t>
            </a:r>
            <a:r>
              <a:rPr lang="en-GB" sz="2000" dirty="0"/>
              <a:t> J s is called the Planck’s constant. </a:t>
            </a:r>
            <a:endParaRPr lang="en-US" sz="2000" dirty="0">
              <a:solidFill>
                <a:srgbClr val="FF0000"/>
              </a:solidFill>
            </a:endParaRPr>
          </a:p>
        </p:txBody>
      </p:sp>
      <p:sp>
        <p:nvSpPr>
          <p:cNvPr id="3074" name="Rectangle 2"/>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073" name="Object 1"/>
          <p:cNvGraphicFramePr>
            <a:graphicFrameLocks noChangeAspect="1"/>
          </p:cNvGraphicFramePr>
          <p:nvPr/>
        </p:nvGraphicFramePr>
        <p:xfrm>
          <a:off x="3200400" y="4572000"/>
          <a:ext cx="2209800" cy="762000"/>
        </p:xfrm>
        <a:graphic>
          <a:graphicData uri="http://schemas.openxmlformats.org/presentationml/2006/ole">
            <mc:AlternateContent xmlns:mc="http://schemas.openxmlformats.org/markup-compatibility/2006">
              <mc:Choice xmlns:v="urn:schemas-microsoft-com:vml" Requires="v">
                <p:oleObj spid="_x0000_s3116" name="Equation" r:id="rId2" imgW="736280" imgH="393529" progId="Equation.3">
                  <p:embed/>
                </p:oleObj>
              </mc:Choice>
              <mc:Fallback>
                <p:oleObj name="Equation" r:id="rId2" imgW="736280" imgH="393529" progId="Equation.3">
                  <p:embed/>
                  <p:pic>
                    <p:nvPicPr>
                      <p:cNvPr id="0" name="Picture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572000"/>
                        <a:ext cx="22098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6" name="Rectangle 4"/>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075" name="Object 3"/>
          <p:cNvGraphicFramePr>
            <a:graphicFrameLocks noChangeAspect="1"/>
          </p:cNvGraphicFramePr>
          <p:nvPr/>
        </p:nvGraphicFramePr>
        <p:xfrm>
          <a:off x="4419600" y="1371600"/>
          <a:ext cx="1066800" cy="762000"/>
        </p:xfrm>
        <a:graphic>
          <a:graphicData uri="http://schemas.openxmlformats.org/presentationml/2006/ole">
            <mc:AlternateContent xmlns:mc="http://schemas.openxmlformats.org/markup-compatibility/2006">
              <mc:Choice xmlns:v="urn:schemas-microsoft-com:vml" Requires="v">
                <p:oleObj spid="_x0000_s3117" name="Equation" r:id="rId4" imgW="393529" imgH="393529" progId="Equation.3">
                  <p:embed/>
                </p:oleObj>
              </mc:Choice>
              <mc:Fallback>
                <p:oleObj name="Equation" r:id="rId4" imgW="393529" imgH="393529" progId="Equation.3">
                  <p:embed/>
                  <p:pic>
                    <p:nvPicPr>
                      <p:cNvPr id="0" name="Picture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1371600"/>
                        <a:ext cx="10668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Date Placeholder 7"/>
          <p:cNvSpPr>
            <a:spLocks noGrp="1"/>
          </p:cNvSpPr>
          <p:nvPr>
            <p:ph type="dt" sz="half" idx="10"/>
          </p:nvPr>
        </p:nvSpPr>
        <p:spPr/>
        <p:txBody>
          <a:bodyPr/>
          <a:lstStyle/>
          <a:p>
            <a:fld id="{E0F4DC56-5B34-4573-920A-F601EF6C02E9}" type="datetime1">
              <a:rPr lang="en-US" smtClean="0"/>
              <a:t>5/18/2021</a:t>
            </a:fld>
            <a:endParaRPr lang="en-US"/>
          </a:p>
        </p:txBody>
      </p:sp>
      <p:sp>
        <p:nvSpPr>
          <p:cNvPr id="9" name="Slide Number Placeholder 8"/>
          <p:cNvSpPr>
            <a:spLocks noGrp="1"/>
          </p:cNvSpPr>
          <p:nvPr>
            <p:ph type="sldNum" sz="quarter" idx="12"/>
          </p:nvPr>
        </p:nvSpPr>
        <p:spPr/>
        <p:txBody>
          <a:bodyPr/>
          <a:lstStyle/>
          <a:p>
            <a:fld id="{FB76A10A-FB51-4AAA-AE6A-62DD864F5B7D}"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GB" dirty="0"/>
              <a:t>Kirchhoff’s Law</a:t>
            </a:r>
            <a:endParaRPr lang="en-US" dirty="0"/>
          </a:p>
        </p:txBody>
      </p:sp>
      <p:sp>
        <p:nvSpPr>
          <p:cNvPr id="3" name="Content Placeholder 2"/>
          <p:cNvSpPr>
            <a:spLocks noGrp="1"/>
          </p:cNvSpPr>
          <p:nvPr>
            <p:ph sz="half" idx="1"/>
          </p:nvPr>
        </p:nvSpPr>
        <p:spPr>
          <a:xfrm>
            <a:off x="381000" y="861219"/>
            <a:ext cx="4038600" cy="5135563"/>
          </a:xfrm>
        </p:spPr>
        <p:txBody>
          <a:bodyPr>
            <a:normAutofit/>
          </a:bodyPr>
          <a:lstStyle/>
          <a:p>
            <a:pPr algn="just"/>
            <a:r>
              <a:rPr lang="en-GB" sz="2000" dirty="0"/>
              <a:t>Consider a small body of </a:t>
            </a:r>
          </a:p>
          <a:p>
            <a:pPr marL="0" indent="0" algn="just">
              <a:buNone/>
            </a:pPr>
            <a:r>
              <a:rPr lang="en-GB" sz="2000" dirty="0"/>
              <a:t>surface area A, emissivity , and </a:t>
            </a:r>
            <a:endParaRPr lang="en-US" sz="2000" dirty="0"/>
          </a:p>
          <a:p>
            <a:pPr marL="0" indent="0" algn="just">
              <a:buNone/>
            </a:pPr>
            <a:r>
              <a:rPr lang="en-GB" sz="2000" dirty="0"/>
              <a:t>absorptivity α, at temperature </a:t>
            </a:r>
            <a:r>
              <a:rPr lang="en-GB" sz="2000" i="1" dirty="0"/>
              <a:t>T</a:t>
            </a:r>
            <a:r>
              <a:rPr lang="en-GB" sz="2000" dirty="0"/>
              <a:t> contained in a large </a:t>
            </a:r>
            <a:r>
              <a:rPr lang="en-US" sz="2000" dirty="0"/>
              <a:t> </a:t>
            </a:r>
            <a:r>
              <a:rPr lang="en-GB" sz="2000" dirty="0"/>
              <a:t>isothermal enclosure at the same temperature, as shown in Figure 35. </a:t>
            </a:r>
          </a:p>
          <a:p>
            <a:pPr marL="0" indent="0" algn="just">
              <a:buNone/>
            </a:pPr>
            <a:endParaRPr lang="en-GB" sz="2000" dirty="0"/>
          </a:p>
        </p:txBody>
      </p:sp>
      <p:pic>
        <p:nvPicPr>
          <p:cNvPr id="60419"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715000" y="1143000"/>
            <a:ext cx="1847629"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800600" y="3105836"/>
            <a:ext cx="3733800" cy="646331"/>
          </a:xfrm>
          <a:prstGeom prst="rect">
            <a:avLst/>
          </a:prstGeom>
        </p:spPr>
        <p:txBody>
          <a:bodyPr wrap="square">
            <a:spAutoFit/>
          </a:bodyPr>
          <a:lstStyle/>
          <a:p>
            <a:r>
              <a:rPr lang="en-US" b="1" dirty="0"/>
              <a:t>Figure 35: A small body in a large isothermal enclosure</a:t>
            </a:r>
          </a:p>
        </p:txBody>
      </p:sp>
      <p:sp>
        <p:nvSpPr>
          <p:cNvPr id="6" name="Date Placeholder 5"/>
          <p:cNvSpPr>
            <a:spLocks noGrp="1"/>
          </p:cNvSpPr>
          <p:nvPr>
            <p:ph type="dt" sz="half" idx="10"/>
          </p:nvPr>
        </p:nvSpPr>
        <p:spPr/>
        <p:txBody>
          <a:bodyPr/>
          <a:lstStyle/>
          <a:p>
            <a:fld id="{0664B4F5-0508-4C4A-A4A7-18459E840454}" type="datetime1">
              <a:rPr lang="en-US" smtClean="0"/>
              <a:t>5/18/2021</a:t>
            </a:fld>
            <a:endParaRPr lang="en-US"/>
          </a:p>
        </p:txBody>
      </p:sp>
      <p:sp>
        <p:nvSpPr>
          <p:cNvPr id="7" name="Slide Number Placeholder 6"/>
          <p:cNvSpPr>
            <a:spLocks noGrp="1"/>
          </p:cNvSpPr>
          <p:nvPr>
            <p:ph type="sldNum" sz="quarter" idx="12"/>
          </p:nvPr>
        </p:nvSpPr>
        <p:spPr/>
        <p:txBody>
          <a:bodyPr/>
          <a:lstStyle/>
          <a:p>
            <a:fld id="{FB76A10A-FB51-4AAA-AE6A-62DD864F5B7D}" type="slidenum">
              <a:rPr lang="en-US" smtClean="0"/>
              <a:pPr/>
              <a:t>20</a:t>
            </a:fld>
            <a:endParaRPr lang="en-US"/>
          </a:p>
        </p:txBody>
      </p:sp>
    </p:spTree>
    <p:extLst>
      <p:ext uri="{BB962C8B-B14F-4D97-AF65-F5344CB8AC3E}">
        <p14:creationId xmlns:p14="http://schemas.microsoft.com/office/powerpoint/2010/main" val="2718345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76200"/>
            <a:ext cx="4648200" cy="533400"/>
          </a:xfrm>
        </p:spPr>
        <p:txBody>
          <a:bodyPr>
            <a:normAutofit fontScale="90000"/>
          </a:bodyPr>
          <a:lstStyle/>
          <a:p>
            <a:r>
              <a:rPr lang="en-GB" sz="3200" b="1" dirty="0"/>
              <a:t>Worked Example 1</a:t>
            </a:r>
            <a:endParaRPr lang="en-US" sz="3200" dirty="0"/>
          </a:p>
        </p:txBody>
      </p:sp>
      <p:pic>
        <p:nvPicPr>
          <p:cNvPr id="6451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524000"/>
            <a:ext cx="75438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fld id="{3904B34A-9401-4B8D-9D4F-48FB778E28C1}" type="datetime1">
              <a:rPr lang="en-US" smtClean="0"/>
              <a:t>5/18/2021</a:t>
            </a:fld>
            <a:endParaRPr lang="en-US"/>
          </a:p>
        </p:txBody>
      </p:sp>
      <p:sp>
        <p:nvSpPr>
          <p:cNvPr id="5" name="Slide Number Placeholder 4"/>
          <p:cNvSpPr>
            <a:spLocks noGrp="1"/>
          </p:cNvSpPr>
          <p:nvPr>
            <p:ph type="sldNum" sz="quarter" idx="12"/>
          </p:nvPr>
        </p:nvSpPr>
        <p:spPr/>
        <p:txBody>
          <a:bodyPr/>
          <a:lstStyle/>
          <a:p>
            <a:fld id="{FB76A10A-FB51-4AAA-AE6A-62DD864F5B7D}" type="slidenum">
              <a:rPr lang="en-US" smtClean="0"/>
              <a:pPr/>
              <a:t>21</a:t>
            </a:fld>
            <a:endParaRPr lang="en-US"/>
          </a:p>
        </p:txBody>
      </p:sp>
    </p:spTree>
    <p:extLst>
      <p:ext uri="{BB962C8B-B14F-4D97-AF65-F5344CB8AC3E}">
        <p14:creationId xmlns:p14="http://schemas.microsoft.com/office/powerpoint/2010/main" val="532874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3810000" cy="457200"/>
          </a:xfrm>
        </p:spPr>
        <p:txBody>
          <a:bodyPr>
            <a:normAutofit fontScale="90000"/>
          </a:bodyPr>
          <a:lstStyle/>
          <a:p>
            <a:r>
              <a:rPr lang="en-GB" sz="3200" b="1" dirty="0"/>
              <a:t>Worked Example 2</a:t>
            </a:r>
            <a:endParaRPr lang="en-US" sz="3200" dirty="0"/>
          </a:p>
        </p:txBody>
      </p:sp>
      <p:pic>
        <p:nvPicPr>
          <p:cNvPr id="6656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075108"/>
            <a:ext cx="7620000" cy="5249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fld id="{2CDBE03E-3170-4D9B-9217-629591DAAE97}" type="datetime1">
              <a:rPr lang="en-US" smtClean="0"/>
              <a:t>5/18/2021</a:t>
            </a:fld>
            <a:endParaRPr lang="en-US"/>
          </a:p>
        </p:txBody>
      </p:sp>
      <p:sp>
        <p:nvSpPr>
          <p:cNvPr id="5" name="Slide Number Placeholder 4"/>
          <p:cNvSpPr>
            <a:spLocks noGrp="1"/>
          </p:cNvSpPr>
          <p:nvPr>
            <p:ph type="sldNum" sz="quarter" idx="12"/>
          </p:nvPr>
        </p:nvSpPr>
        <p:spPr/>
        <p:txBody>
          <a:bodyPr/>
          <a:lstStyle/>
          <a:p>
            <a:fld id="{FB76A10A-FB51-4AAA-AE6A-62DD864F5B7D}" type="slidenum">
              <a:rPr lang="en-US" smtClean="0"/>
              <a:pPr/>
              <a:t>22</a:t>
            </a:fld>
            <a:endParaRPr lang="en-US"/>
          </a:p>
        </p:txBody>
      </p:sp>
    </p:spTree>
    <p:extLst>
      <p:ext uri="{BB962C8B-B14F-4D97-AF65-F5344CB8AC3E}">
        <p14:creationId xmlns:p14="http://schemas.microsoft.com/office/powerpoint/2010/main" val="2744651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200" b="1" dirty="0"/>
              <a:t>The Atmosphere and Solar Radiation </a:t>
            </a:r>
            <a:endParaRPr lang="en-US" sz="3200" dirty="0"/>
          </a:p>
        </p:txBody>
      </p:sp>
      <p:sp>
        <p:nvSpPr>
          <p:cNvPr id="3" name="Content Placeholder 2"/>
          <p:cNvSpPr>
            <a:spLocks noGrp="1"/>
          </p:cNvSpPr>
          <p:nvPr>
            <p:ph idx="1"/>
          </p:nvPr>
        </p:nvSpPr>
        <p:spPr>
          <a:xfrm>
            <a:off x="228600" y="990601"/>
            <a:ext cx="8458200" cy="5135563"/>
          </a:xfrm>
        </p:spPr>
        <p:txBody>
          <a:bodyPr>
            <a:normAutofit fontScale="77500" lnSpcReduction="20000"/>
          </a:bodyPr>
          <a:lstStyle/>
          <a:p>
            <a:pPr algn="just"/>
            <a:r>
              <a:rPr lang="en-US" dirty="0"/>
              <a:t>The sun is our primary source of energy. The energy coming from the sun, reaches us in the form of electromagnetic waves. The radiation energy emitted by the constituents of the atmosphere form the atmospheric radiation. The sun is a nearly spherical body that has a diameter, </a:t>
            </a:r>
            <a:r>
              <a:rPr lang="en-US" dirty="0">
                <a:solidFill>
                  <a:srgbClr val="FF0000"/>
                </a:solidFill>
              </a:rPr>
              <a:t>D = 1.39 x 10</a:t>
            </a:r>
            <a:r>
              <a:rPr lang="en-US" baseline="30000" dirty="0">
                <a:solidFill>
                  <a:srgbClr val="FF0000"/>
                </a:solidFill>
              </a:rPr>
              <a:t>9</a:t>
            </a:r>
            <a:r>
              <a:rPr lang="en-US" dirty="0">
                <a:solidFill>
                  <a:srgbClr val="FF0000"/>
                </a:solidFill>
              </a:rPr>
              <a:t> m </a:t>
            </a:r>
            <a:r>
              <a:rPr lang="en-US" dirty="0"/>
              <a:t>and a mass of </a:t>
            </a:r>
            <a:r>
              <a:rPr lang="en-US" dirty="0">
                <a:solidFill>
                  <a:srgbClr val="FF0000"/>
                </a:solidFill>
              </a:rPr>
              <a:t>2 x 10</a:t>
            </a:r>
            <a:r>
              <a:rPr lang="en-US" baseline="30000" dirty="0">
                <a:solidFill>
                  <a:srgbClr val="FF0000"/>
                </a:solidFill>
              </a:rPr>
              <a:t>30</a:t>
            </a:r>
            <a:r>
              <a:rPr lang="en-US" dirty="0">
                <a:solidFill>
                  <a:srgbClr val="FF0000"/>
                </a:solidFill>
              </a:rPr>
              <a:t> kg </a:t>
            </a:r>
            <a:r>
              <a:rPr lang="en-US" dirty="0"/>
              <a:t>and is located at a mean distance, </a:t>
            </a:r>
            <a:r>
              <a:rPr lang="en-US" dirty="0">
                <a:solidFill>
                  <a:srgbClr val="FF0000"/>
                </a:solidFill>
              </a:rPr>
              <a:t>L = 1.50 x 10</a:t>
            </a:r>
            <a:r>
              <a:rPr lang="en-US" baseline="30000" dirty="0">
                <a:solidFill>
                  <a:srgbClr val="FF0000"/>
                </a:solidFill>
              </a:rPr>
              <a:t>11</a:t>
            </a:r>
            <a:r>
              <a:rPr lang="en-US" dirty="0">
                <a:solidFill>
                  <a:srgbClr val="FF0000"/>
                </a:solidFill>
              </a:rPr>
              <a:t> m </a:t>
            </a:r>
            <a:r>
              <a:rPr lang="en-US" dirty="0"/>
              <a:t>from the earth (Figure 37). </a:t>
            </a:r>
          </a:p>
          <a:p>
            <a:pPr algn="just"/>
            <a:r>
              <a:rPr lang="en-US" dirty="0"/>
              <a:t>It emits radiation continuously at a rate of </a:t>
            </a:r>
            <a:r>
              <a:rPr lang="en-US" dirty="0">
                <a:solidFill>
                  <a:srgbClr val="FF0000"/>
                </a:solidFill>
              </a:rPr>
              <a:t>3.8 x 10</a:t>
            </a:r>
            <a:r>
              <a:rPr lang="en-US" baseline="30000" dirty="0">
                <a:solidFill>
                  <a:srgbClr val="FF0000"/>
                </a:solidFill>
              </a:rPr>
              <a:t>26</a:t>
            </a:r>
            <a:r>
              <a:rPr lang="en-US" dirty="0">
                <a:solidFill>
                  <a:srgbClr val="FF0000"/>
                </a:solidFill>
              </a:rPr>
              <a:t> W</a:t>
            </a:r>
            <a:r>
              <a:rPr lang="en-US" dirty="0"/>
              <a:t>. Less than a billionth of this energy strikes the earth, which is sufficient to warm the earth and to maintain life through the photosynthesis process. </a:t>
            </a:r>
          </a:p>
          <a:p>
            <a:pPr algn="just"/>
            <a:r>
              <a:rPr lang="en-US" b="1" dirty="0">
                <a:solidFill>
                  <a:schemeClr val="tx2"/>
                </a:solidFill>
              </a:rPr>
              <a:t>The rate at which solar energy is incident on a surface normal to the sun’s rays at the outer edge of the atmosphere when the earth is at its mean distance from the sun is called the solar constant. Its value is given by  G</a:t>
            </a:r>
            <a:r>
              <a:rPr lang="en-US" b="1" baseline="-25000" dirty="0">
                <a:solidFill>
                  <a:schemeClr val="tx2"/>
                </a:solidFill>
              </a:rPr>
              <a:t>s</a:t>
            </a:r>
            <a:r>
              <a:rPr lang="en-US" b="1" dirty="0">
                <a:solidFill>
                  <a:schemeClr val="tx2"/>
                </a:solidFill>
              </a:rPr>
              <a:t> = 1353 W/m</a:t>
            </a:r>
            <a:r>
              <a:rPr lang="en-US" b="1" baseline="30000" dirty="0">
                <a:solidFill>
                  <a:schemeClr val="tx2"/>
                </a:solidFill>
              </a:rPr>
              <a:t>2</a:t>
            </a:r>
            <a:r>
              <a:rPr lang="en-US" b="1" dirty="0">
                <a:solidFill>
                  <a:schemeClr val="tx2"/>
                </a:solidFill>
              </a:rPr>
              <a:t> </a:t>
            </a:r>
          </a:p>
          <a:p>
            <a:pPr>
              <a:buNone/>
            </a:pPr>
            <a:endParaRPr lang="en-US" dirty="0"/>
          </a:p>
        </p:txBody>
      </p:sp>
      <p:sp>
        <p:nvSpPr>
          <p:cNvPr id="4" name="Date Placeholder 3"/>
          <p:cNvSpPr>
            <a:spLocks noGrp="1"/>
          </p:cNvSpPr>
          <p:nvPr>
            <p:ph type="dt" sz="half" idx="10"/>
          </p:nvPr>
        </p:nvSpPr>
        <p:spPr/>
        <p:txBody>
          <a:bodyPr/>
          <a:lstStyle/>
          <a:p>
            <a:fld id="{34248E6B-C539-488B-B107-41E8D6252561}" type="datetime1">
              <a:rPr lang="en-US" smtClean="0"/>
              <a:t>5/18/2021</a:t>
            </a:fld>
            <a:endParaRPr lang="en-US"/>
          </a:p>
        </p:txBody>
      </p:sp>
      <p:sp>
        <p:nvSpPr>
          <p:cNvPr id="5" name="Slide Number Placeholder 4"/>
          <p:cNvSpPr>
            <a:spLocks noGrp="1"/>
          </p:cNvSpPr>
          <p:nvPr>
            <p:ph type="sldNum" sz="quarter" idx="12"/>
          </p:nvPr>
        </p:nvSpPr>
        <p:spPr/>
        <p:txBody>
          <a:bodyPr/>
          <a:lstStyle/>
          <a:p>
            <a:fld id="{FB76A10A-FB51-4AAA-AE6A-62DD864F5B7D}" type="slidenum">
              <a:rPr lang="en-US"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6477000" cy="685800"/>
          </a:xfrm>
        </p:spPr>
        <p:txBody>
          <a:bodyPr>
            <a:normAutofit fontScale="90000"/>
          </a:bodyPr>
          <a:lstStyle/>
          <a:p>
            <a:r>
              <a:rPr lang="en-US" sz="3200" dirty="0"/>
              <a:t>Solar radiation reaching the earth’s atmosphere</a:t>
            </a:r>
          </a:p>
        </p:txBody>
      </p:sp>
      <p:sp>
        <p:nvSpPr>
          <p:cNvPr id="4" name="Content Placeholder 3"/>
          <p:cNvSpPr>
            <a:spLocks noGrp="1"/>
          </p:cNvSpPr>
          <p:nvPr>
            <p:ph sz="half" idx="2"/>
          </p:nvPr>
        </p:nvSpPr>
        <p:spPr>
          <a:xfrm>
            <a:off x="4648200" y="914401"/>
            <a:ext cx="4038600" cy="5211763"/>
          </a:xfrm>
        </p:spPr>
        <p:txBody>
          <a:bodyPr>
            <a:normAutofit/>
          </a:bodyPr>
          <a:lstStyle/>
          <a:p>
            <a:pPr>
              <a:buNone/>
            </a:pPr>
            <a:endParaRPr lang="en-US" b="1" dirty="0"/>
          </a:p>
          <a:p>
            <a:r>
              <a:rPr lang="en-GB" dirty="0"/>
              <a:t>The measured value of the solar constant can be used to estimate the effective surface temperature of the sun from the requirement that  </a:t>
            </a:r>
            <a:endParaRPr lang="en-US" dirty="0"/>
          </a:p>
          <a:p>
            <a:pPr>
              <a:buNone/>
            </a:pPr>
            <a:r>
              <a:rPr lang="en-GB" dirty="0"/>
              <a:t>	                    	 </a:t>
            </a:r>
            <a:endParaRPr lang="en-US" dirty="0"/>
          </a:p>
        </p:txBody>
      </p:sp>
      <p:pic>
        <p:nvPicPr>
          <p:cNvPr id="59394" name="Picture 2"/>
          <p:cNvPicPr>
            <a:picLocks noGrp="1" noChangeAspect="1" noChangeArrowheads="1"/>
          </p:cNvPicPr>
          <p:nvPr>
            <p:ph sz="half" idx="1"/>
          </p:nvPr>
        </p:nvPicPr>
        <p:blipFill>
          <a:blip r:embed="rId2"/>
          <a:srcRect/>
          <a:stretch>
            <a:fillRect/>
          </a:stretch>
        </p:blipFill>
        <p:spPr bwMode="auto">
          <a:xfrm>
            <a:off x="304801" y="1627982"/>
            <a:ext cx="4010025" cy="4468019"/>
          </a:xfrm>
          <a:prstGeom prst="rect">
            <a:avLst/>
          </a:prstGeom>
          <a:noFill/>
          <a:ln w="9525">
            <a:noFill/>
            <a:miter lim="800000"/>
            <a:headEnd/>
            <a:tailEnd/>
          </a:ln>
          <a:effectLst/>
        </p:spPr>
      </p:pic>
      <p:graphicFrame>
        <p:nvGraphicFramePr>
          <p:cNvPr id="6" name="Object 5"/>
          <p:cNvGraphicFramePr>
            <a:graphicFrameLocks noChangeAspect="1"/>
          </p:cNvGraphicFramePr>
          <p:nvPr/>
        </p:nvGraphicFramePr>
        <p:xfrm>
          <a:off x="4483100" y="3327401"/>
          <a:ext cx="177800" cy="203200"/>
        </p:xfrm>
        <a:graphic>
          <a:graphicData uri="http://schemas.openxmlformats.org/presentationml/2006/ole">
            <mc:AlternateContent xmlns:mc="http://schemas.openxmlformats.org/markup-compatibility/2006">
              <mc:Choice xmlns:v="urn:schemas-microsoft-com:vml" Requires="v">
                <p:oleObj spid="_x0000_s59398" name="Equation" r:id="rId3" imgW="177569" imgH="202936" progId="Equation.3">
                  <p:embed/>
                </p:oleObj>
              </mc:Choice>
              <mc:Fallback>
                <p:oleObj name="Equation" r:id="rId3" imgW="177569" imgH="202936" progId="Equation.3">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3100" y="3327401"/>
                        <a:ext cx="1778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nvGraphicFramePr>
        <p:xfrm>
          <a:off x="4514851" y="3321051"/>
          <a:ext cx="114300" cy="215900"/>
        </p:xfrm>
        <a:graphic>
          <a:graphicData uri="http://schemas.openxmlformats.org/presentationml/2006/ole">
            <mc:AlternateContent xmlns:mc="http://schemas.openxmlformats.org/markup-compatibility/2006">
              <mc:Choice xmlns:v="urn:schemas-microsoft-com:vml" Requires="v">
                <p:oleObj spid="_x0000_s59399" name="Equation" r:id="rId5" imgW="114151" imgH="215619" progId="Equation.3">
                  <p:embed/>
                </p:oleObj>
              </mc:Choice>
              <mc:Fallback>
                <p:oleObj name="Equation" r:id="rId5" imgW="114151" imgH="215619" progId="Equation.3">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1" y="3321051"/>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398" name="Rectangle 6"/>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9397" name="Object 5"/>
          <p:cNvGraphicFramePr>
            <a:graphicFrameLocks noChangeAspect="1"/>
          </p:cNvGraphicFramePr>
          <p:nvPr/>
        </p:nvGraphicFramePr>
        <p:xfrm>
          <a:off x="4800600" y="4876800"/>
          <a:ext cx="4038600" cy="685800"/>
        </p:xfrm>
        <a:graphic>
          <a:graphicData uri="http://schemas.openxmlformats.org/presentationml/2006/ole">
            <mc:AlternateContent xmlns:mc="http://schemas.openxmlformats.org/markup-compatibility/2006">
              <mc:Choice xmlns:v="urn:schemas-microsoft-com:vml" Requires="v">
                <p:oleObj spid="_x0000_s59400" name="Equation" r:id="rId7" imgW="1473200" imgH="254000" progId="Equation.3">
                  <p:embed/>
                </p:oleObj>
              </mc:Choice>
              <mc:Fallback>
                <p:oleObj name="Equation" r:id="rId7" imgW="1473200" imgH="254000" progId="Equation.3">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0600" y="4876800"/>
                        <a:ext cx="40386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Date Placeholder 8"/>
          <p:cNvSpPr>
            <a:spLocks noGrp="1"/>
          </p:cNvSpPr>
          <p:nvPr>
            <p:ph type="dt" sz="half" idx="10"/>
          </p:nvPr>
        </p:nvSpPr>
        <p:spPr/>
        <p:txBody>
          <a:bodyPr/>
          <a:lstStyle/>
          <a:p>
            <a:fld id="{F083132B-6AE6-4599-A141-3C1390CB1636}" type="datetime1">
              <a:rPr lang="en-US" smtClean="0"/>
              <a:t>5/18/2021</a:t>
            </a:fld>
            <a:endParaRPr lang="en-US"/>
          </a:p>
        </p:txBody>
      </p:sp>
      <p:sp>
        <p:nvSpPr>
          <p:cNvPr id="10" name="Slide Number Placeholder 9"/>
          <p:cNvSpPr>
            <a:spLocks noGrp="1"/>
          </p:cNvSpPr>
          <p:nvPr>
            <p:ph type="sldNum" sz="quarter" idx="12"/>
          </p:nvPr>
        </p:nvSpPr>
        <p:spPr/>
        <p:txBody>
          <a:bodyPr/>
          <a:lstStyle/>
          <a:p>
            <a:fld id="{FB76A10A-FB51-4AAA-AE6A-62DD864F5B7D}"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6629400" cy="685800"/>
          </a:xfrm>
        </p:spPr>
        <p:txBody>
          <a:bodyPr>
            <a:normAutofit fontScale="90000"/>
          </a:bodyPr>
          <a:lstStyle/>
          <a:p>
            <a:r>
              <a:rPr lang="en-US" sz="3200" b="1" dirty="0"/>
              <a:t>The Atmosphere and Solar Radiation Cont’d</a:t>
            </a:r>
            <a:endParaRPr lang="en-US" sz="3200" dirty="0"/>
          </a:p>
        </p:txBody>
      </p:sp>
      <p:sp>
        <p:nvSpPr>
          <p:cNvPr id="3" name="Content Placeholder 2"/>
          <p:cNvSpPr>
            <a:spLocks noGrp="1"/>
          </p:cNvSpPr>
          <p:nvPr>
            <p:ph idx="1"/>
          </p:nvPr>
        </p:nvSpPr>
        <p:spPr>
          <a:xfrm>
            <a:off x="457200" y="914401"/>
            <a:ext cx="8229600" cy="5211763"/>
          </a:xfrm>
        </p:spPr>
        <p:txBody>
          <a:bodyPr>
            <a:normAutofit fontScale="70000" lnSpcReduction="20000"/>
          </a:bodyPr>
          <a:lstStyle/>
          <a:p>
            <a:pPr algn="just"/>
            <a:r>
              <a:rPr lang="en-GB" dirty="0"/>
              <a:t>The gas molecules and the suspended particles in the atmosphere emit radiation as well as absorb it. It is found convenient in radiation calculations to treat the atmosphere as a blackbody at some lower fictitious temperature that emits an equivalent amount of radiation energy. This fictitious temperature is called the </a:t>
            </a:r>
            <a:r>
              <a:rPr lang="en-GB" b="1" dirty="0"/>
              <a:t>effective sky temperature</a:t>
            </a:r>
            <a:r>
              <a:rPr lang="en-GB" dirty="0"/>
              <a:t> T</a:t>
            </a:r>
            <a:r>
              <a:rPr lang="en-GB" baseline="-25000" dirty="0"/>
              <a:t>sky</a:t>
            </a:r>
            <a:r>
              <a:rPr lang="en-GB" dirty="0"/>
              <a:t>.  Then, the radiation from the atmosphere to the earth's surface is expressed as </a:t>
            </a:r>
            <a:endParaRPr lang="en-US" dirty="0"/>
          </a:p>
          <a:p>
            <a:pPr algn="just">
              <a:buNone/>
            </a:pPr>
            <a:r>
              <a:rPr lang="en-GB" dirty="0"/>
              <a:t>	  </a:t>
            </a:r>
          </a:p>
          <a:p>
            <a:pPr algn="just">
              <a:buNone/>
            </a:pPr>
            <a:r>
              <a:rPr lang="en-GB" dirty="0"/>
              <a:t>                                                                                                      (3.34) </a:t>
            </a:r>
            <a:endParaRPr lang="en-US" dirty="0"/>
          </a:p>
          <a:p>
            <a:pPr algn="just"/>
            <a:r>
              <a:rPr lang="en-GB" b="1" dirty="0">
                <a:solidFill>
                  <a:schemeClr val="tx2"/>
                </a:solidFill>
              </a:rPr>
              <a:t>The value of the sky temperature depends on the atmospheric conditions. It ranges from about 230 K for cold, clear-sky conditions to about 285 K for warm, cloudy-sky conditions. The sky radiation absorbed by a surface can be expressed as:</a:t>
            </a:r>
            <a:endParaRPr lang="en-US" b="1" dirty="0">
              <a:solidFill>
                <a:schemeClr val="tx2"/>
              </a:solidFill>
            </a:endParaRPr>
          </a:p>
          <a:p>
            <a:pPr algn="just">
              <a:buNone/>
            </a:pPr>
            <a:r>
              <a:rPr lang="en-GB" dirty="0"/>
              <a:t>		 </a:t>
            </a:r>
            <a:endParaRPr lang="en-US" dirty="0"/>
          </a:p>
        </p:txBody>
      </p:sp>
      <p:sp>
        <p:nvSpPr>
          <p:cNvPr id="58372" name="Rectangle 4"/>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8371" name="Object 3"/>
          <p:cNvGraphicFramePr>
            <a:graphicFrameLocks noChangeAspect="1"/>
          </p:cNvGraphicFramePr>
          <p:nvPr/>
        </p:nvGraphicFramePr>
        <p:xfrm>
          <a:off x="2514600" y="3124200"/>
          <a:ext cx="1676400" cy="381000"/>
        </p:xfrm>
        <a:graphic>
          <a:graphicData uri="http://schemas.openxmlformats.org/presentationml/2006/ole">
            <mc:AlternateContent xmlns:mc="http://schemas.openxmlformats.org/markup-compatibility/2006">
              <mc:Choice xmlns:v="urn:schemas-microsoft-com:vml" Requires="v">
                <p:oleObj spid="_x0000_s58374" name="Equation" r:id="rId3" imgW="812447" imgH="266584" progId="Equation.3">
                  <p:embed/>
                </p:oleObj>
              </mc:Choice>
              <mc:Fallback>
                <p:oleObj name="Equation" r:id="rId3" imgW="812447" imgH="266584" progId="Equation.3">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3124200"/>
                        <a:ext cx="16764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374" name="Rectangle 6"/>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8373" name="Object 5"/>
          <p:cNvGraphicFramePr>
            <a:graphicFrameLocks noChangeAspect="1"/>
          </p:cNvGraphicFramePr>
          <p:nvPr/>
        </p:nvGraphicFramePr>
        <p:xfrm>
          <a:off x="2133600" y="5105400"/>
          <a:ext cx="3886200" cy="381000"/>
        </p:xfrm>
        <a:graphic>
          <a:graphicData uri="http://schemas.openxmlformats.org/presentationml/2006/ole">
            <mc:AlternateContent xmlns:mc="http://schemas.openxmlformats.org/markup-compatibility/2006">
              <mc:Choice xmlns:v="urn:schemas-microsoft-com:vml" Requires="v">
                <p:oleObj spid="_x0000_s58375" name="Equation" r:id="rId5" imgW="2235200" imgH="254000" progId="Equation.3">
                  <p:embed/>
                </p:oleObj>
              </mc:Choice>
              <mc:Fallback>
                <p:oleObj name="Equation" r:id="rId5" imgW="2235200" imgH="254000" progId="Equation.3">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5105400"/>
                        <a:ext cx="38862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Date Placeholder 7"/>
          <p:cNvSpPr>
            <a:spLocks noGrp="1"/>
          </p:cNvSpPr>
          <p:nvPr>
            <p:ph type="dt" sz="half" idx="10"/>
          </p:nvPr>
        </p:nvSpPr>
        <p:spPr/>
        <p:txBody>
          <a:bodyPr/>
          <a:lstStyle/>
          <a:p>
            <a:fld id="{AB338CAD-FB8A-4C5C-AF39-2956CD94AC46}" type="datetime1">
              <a:rPr lang="en-US" smtClean="0"/>
              <a:t>5/18/2021</a:t>
            </a:fld>
            <a:endParaRPr lang="en-US"/>
          </a:p>
        </p:txBody>
      </p:sp>
      <p:sp>
        <p:nvSpPr>
          <p:cNvPr id="9" name="Slide Number Placeholder 8"/>
          <p:cNvSpPr>
            <a:spLocks noGrp="1"/>
          </p:cNvSpPr>
          <p:nvPr>
            <p:ph type="sldNum" sz="quarter" idx="12"/>
          </p:nvPr>
        </p:nvSpPr>
        <p:spPr/>
        <p:txBody>
          <a:bodyPr/>
          <a:lstStyle/>
          <a:p>
            <a:fld id="{FB76A10A-FB51-4AAA-AE6A-62DD864F5B7D}" type="slidenum">
              <a:rPr lang="en-US" smtClean="0"/>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57200"/>
          </a:xfrm>
        </p:spPr>
        <p:txBody>
          <a:bodyPr>
            <a:normAutofit fontScale="90000"/>
          </a:bodyPr>
          <a:lstStyle/>
          <a:p>
            <a:endParaRPr lang="en-US" dirty="0"/>
          </a:p>
        </p:txBody>
      </p:sp>
      <p:sp>
        <p:nvSpPr>
          <p:cNvPr id="3" name="Content Placeholder 2"/>
          <p:cNvSpPr>
            <a:spLocks noGrp="1"/>
          </p:cNvSpPr>
          <p:nvPr>
            <p:ph idx="1"/>
          </p:nvPr>
        </p:nvSpPr>
        <p:spPr>
          <a:xfrm>
            <a:off x="457200" y="838201"/>
            <a:ext cx="8229600" cy="5287963"/>
          </a:xfrm>
        </p:spPr>
        <p:txBody>
          <a:bodyPr>
            <a:normAutofit fontScale="85000" lnSpcReduction="20000"/>
          </a:bodyPr>
          <a:lstStyle/>
          <a:p>
            <a:r>
              <a:rPr lang="en-GB" dirty="0"/>
              <a:t>The net rate of radiation heat transfer to a surface exposed to solar radiation and atmospheric radiation is determined from an energy balance</a:t>
            </a:r>
            <a:endParaRPr lang="en-US" dirty="0"/>
          </a:p>
          <a:p>
            <a:endParaRPr lang="en-GB" dirty="0"/>
          </a:p>
          <a:p>
            <a:endParaRPr lang="en-US" dirty="0"/>
          </a:p>
          <a:p>
            <a:pPr>
              <a:buNone/>
            </a:pPr>
            <a:endParaRPr lang="en-GB" dirty="0"/>
          </a:p>
          <a:p>
            <a:endParaRPr lang="en-GB" dirty="0"/>
          </a:p>
          <a:p>
            <a:endParaRPr lang="en-GB" dirty="0"/>
          </a:p>
          <a:p>
            <a:pPr>
              <a:buNone/>
            </a:pPr>
            <a:endParaRPr lang="en-GB" dirty="0"/>
          </a:p>
          <a:p>
            <a:r>
              <a:rPr lang="en-GB" dirty="0"/>
              <a:t>        where T</a:t>
            </a:r>
            <a:r>
              <a:rPr lang="en-GB" baseline="-25000" dirty="0"/>
              <a:t>s</a:t>
            </a:r>
            <a:r>
              <a:rPr lang="en-GB" dirty="0"/>
              <a:t>, is the temperature of the surface in </a:t>
            </a:r>
            <a:r>
              <a:rPr lang="en-GB" i="1" dirty="0"/>
              <a:t>K</a:t>
            </a:r>
            <a:r>
              <a:rPr lang="en-GB" dirty="0"/>
              <a:t> and     is its emissivity at room temperature. A positive result for          indicates a radiation </a:t>
            </a:r>
            <a:r>
              <a:rPr lang="en-GB" dirty="0">
                <a:solidFill>
                  <a:srgbClr val="FF0000"/>
                </a:solidFill>
              </a:rPr>
              <a:t>heat gain </a:t>
            </a:r>
            <a:r>
              <a:rPr lang="en-GB" dirty="0"/>
              <a:t>by the surface and a negative result indicates a </a:t>
            </a:r>
            <a:r>
              <a:rPr lang="en-GB" dirty="0">
                <a:solidFill>
                  <a:srgbClr val="FF0000"/>
                </a:solidFill>
              </a:rPr>
              <a:t>heat loss</a:t>
            </a:r>
            <a:r>
              <a:rPr lang="en-GB" dirty="0"/>
              <a:t>.</a:t>
            </a:r>
            <a:endParaRPr lang="en-US" dirty="0"/>
          </a:p>
          <a:p>
            <a:endParaRPr lang="en-US" dirty="0"/>
          </a:p>
        </p:txBody>
      </p:sp>
      <p:sp>
        <p:nvSpPr>
          <p:cNvPr id="77826" name="Rectangle 2"/>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7825" name="Object 1"/>
          <p:cNvGraphicFramePr>
            <a:graphicFrameLocks noChangeAspect="1"/>
          </p:cNvGraphicFramePr>
          <p:nvPr/>
        </p:nvGraphicFramePr>
        <p:xfrm>
          <a:off x="2133600" y="1828800"/>
          <a:ext cx="4191000" cy="533400"/>
        </p:xfrm>
        <a:graphic>
          <a:graphicData uri="http://schemas.openxmlformats.org/presentationml/2006/ole">
            <mc:AlternateContent xmlns:mc="http://schemas.openxmlformats.org/markup-compatibility/2006">
              <mc:Choice xmlns:v="urn:schemas-microsoft-com:vml" Requires="v">
                <p:oleObj spid="_x0000_s77832" name="Equation" r:id="rId2" imgW="1916868" imgH="253890" progId="Equation.3">
                  <p:embed/>
                </p:oleObj>
              </mc:Choice>
              <mc:Fallback>
                <p:oleObj name="Equation" r:id="rId2" imgW="1916868" imgH="253890" progId="Equation.3">
                  <p:embed/>
                  <p:pic>
                    <p:nvPicPr>
                      <p:cNvPr id="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828800"/>
                        <a:ext cx="41910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7828" name="Rectangle 4"/>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7827" name="Object 3"/>
          <p:cNvGraphicFramePr>
            <a:graphicFrameLocks noChangeAspect="1"/>
          </p:cNvGraphicFramePr>
          <p:nvPr/>
        </p:nvGraphicFramePr>
        <p:xfrm>
          <a:off x="2178052" y="2590800"/>
          <a:ext cx="6234113" cy="1600200"/>
        </p:xfrm>
        <a:graphic>
          <a:graphicData uri="http://schemas.openxmlformats.org/presentationml/2006/ole">
            <mc:AlternateContent xmlns:mc="http://schemas.openxmlformats.org/markup-compatibility/2006">
              <mc:Choice xmlns:v="urn:schemas-microsoft-com:vml" Requires="v">
                <p:oleObj spid="_x0000_s77833" name="Equation" r:id="rId4" imgW="2641320" imgH="774360" progId="Equation.3">
                  <p:embed/>
                </p:oleObj>
              </mc:Choice>
              <mc:Fallback>
                <p:oleObj name="Equation" r:id="rId4" imgW="2641320" imgH="774360" progId="Equation.3">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8052" y="2590800"/>
                        <a:ext cx="6234113" cy="160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7830" name="Rectangle 6"/>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7829" name="Object 5"/>
          <p:cNvGraphicFramePr>
            <a:graphicFrameLocks noChangeAspect="1"/>
          </p:cNvGraphicFramePr>
          <p:nvPr/>
        </p:nvGraphicFramePr>
        <p:xfrm>
          <a:off x="1447800" y="4800600"/>
          <a:ext cx="304800" cy="304800"/>
        </p:xfrm>
        <a:graphic>
          <a:graphicData uri="http://schemas.openxmlformats.org/presentationml/2006/ole">
            <mc:AlternateContent xmlns:mc="http://schemas.openxmlformats.org/markup-compatibility/2006">
              <mc:Choice xmlns:v="urn:schemas-microsoft-com:vml" Requires="v">
                <p:oleObj spid="_x0000_s77834" name="Equation" r:id="rId6" imgW="126835" imgH="139518" progId="Equation.3">
                  <p:embed/>
                </p:oleObj>
              </mc:Choice>
              <mc:Fallback>
                <p:oleObj name="Equation" r:id="rId6" imgW="126835" imgH="139518" progId="Equation.3">
                  <p:embed/>
                  <p:pic>
                    <p:nvPicPr>
                      <p:cNvPr id="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800" y="4800600"/>
                        <a:ext cx="3048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7832" name="Rectangle 8"/>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7831" name="Object 7"/>
          <p:cNvGraphicFramePr>
            <a:graphicFrameLocks noChangeAspect="1"/>
          </p:cNvGraphicFramePr>
          <p:nvPr/>
        </p:nvGraphicFramePr>
        <p:xfrm>
          <a:off x="2209800" y="5029200"/>
          <a:ext cx="609600" cy="381000"/>
        </p:xfrm>
        <a:graphic>
          <a:graphicData uri="http://schemas.openxmlformats.org/presentationml/2006/ole">
            <mc:AlternateContent xmlns:mc="http://schemas.openxmlformats.org/markup-compatibility/2006">
              <mc:Choice xmlns:v="urn:schemas-microsoft-com:vml" Requires="v">
                <p:oleObj spid="_x0000_s77835" name="Equation" r:id="rId8" imgW="380835" imgH="241195" progId="Equation.3">
                  <p:embed/>
                </p:oleObj>
              </mc:Choice>
              <mc:Fallback>
                <p:oleObj name="Equation" r:id="rId8" imgW="380835" imgH="241195" progId="Equation.3">
                  <p:embed/>
                  <p:pic>
                    <p:nvPicPr>
                      <p:cNvPr id="0"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9800" y="5029200"/>
                        <a:ext cx="6096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Date Placeholder 11"/>
          <p:cNvSpPr>
            <a:spLocks noGrp="1"/>
          </p:cNvSpPr>
          <p:nvPr>
            <p:ph type="dt" sz="half" idx="10"/>
          </p:nvPr>
        </p:nvSpPr>
        <p:spPr/>
        <p:txBody>
          <a:bodyPr/>
          <a:lstStyle/>
          <a:p>
            <a:fld id="{015A8215-3795-4AC4-B63C-35BE84215616}" type="datetime1">
              <a:rPr lang="en-US" smtClean="0"/>
              <a:t>5/18/2021</a:t>
            </a:fld>
            <a:endParaRPr lang="en-US"/>
          </a:p>
        </p:txBody>
      </p:sp>
      <p:sp>
        <p:nvSpPr>
          <p:cNvPr id="13" name="Slide Number Placeholder 12"/>
          <p:cNvSpPr>
            <a:spLocks noGrp="1"/>
          </p:cNvSpPr>
          <p:nvPr>
            <p:ph type="sldNum" sz="quarter" idx="12"/>
          </p:nvPr>
        </p:nvSpPr>
        <p:spPr/>
        <p:txBody>
          <a:bodyPr/>
          <a:lstStyle/>
          <a:p>
            <a:fld id="{FB76A10A-FB51-4AAA-AE6A-62DD864F5B7D}"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2001"/>
            <a:ext cx="8534400" cy="5364163"/>
          </a:xfrm>
        </p:spPr>
        <p:txBody>
          <a:bodyPr>
            <a:normAutofit fontScale="70000" lnSpcReduction="20000"/>
          </a:bodyPr>
          <a:lstStyle/>
          <a:p>
            <a:pPr algn="just"/>
            <a:r>
              <a:rPr lang="en-GB" b="1" dirty="0">
                <a:solidFill>
                  <a:schemeClr val="tx2"/>
                </a:solidFill>
              </a:rPr>
              <a:t>Radiation properties of surfaces are quite different for the incident and emitted radiation, and the surfaces cannot be assumed to be grey. </a:t>
            </a:r>
            <a:endParaRPr lang="en-US" b="1" dirty="0">
              <a:solidFill>
                <a:schemeClr val="tx2"/>
              </a:solidFill>
            </a:endParaRPr>
          </a:p>
          <a:p>
            <a:pPr algn="just"/>
            <a:r>
              <a:rPr lang="en-GB" dirty="0"/>
              <a:t>Surfaces that are intended to collect solar energy, such as the absorber surfaces of solar collectors, are desired to have high absorptivity and low emissivity values to maximise the absorption of solar radiation and minimise the emission of radiation. On the other hand, surfaces that are intended to remain cool under the sun, such as the outer surfaces of fuel tanks and refrigerator trucks, are designed to have just the opposite properties. Surfaces are kept cool by simply painting them white                          </a:t>
            </a:r>
          </a:p>
          <a:p>
            <a:pPr algn="just"/>
            <a:endParaRPr lang="en-GB" dirty="0"/>
          </a:p>
          <a:p>
            <a:pPr algn="just"/>
            <a:r>
              <a:rPr lang="en-GB" dirty="0"/>
              <a:t> </a:t>
            </a:r>
            <a:r>
              <a:rPr lang="en-GB" b="1" dirty="0">
                <a:solidFill>
                  <a:schemeClr val="tx2"/>
                </a:solidFill>
              </a:rPr>
              <a:t>Materials such as glass and water are semitransparent to short wavelength (0.3μm to 3μm) radiation but opaque to longer wavelength (heat) radiation. This property makes it desirable in using glass as the cover plate material for solar collector application.</a:t>
            </a:r>
            <a:endParaRPr lang="en-US" b="1" dirty="0">
              <a:solidFill>
                <a:schemeClr val="tx2"/>
              </a:solidFill>
            </a:endParaRPr>
          </a:p>
          <a:p>
            <a:endParaRPr lang="en-US" dirty="0"/>
          </a:p>
        </p:txBody>
      </p:sp>
      <p:sp>
        <p:nvSpPr>
          <p:cNvPr id="79874" name="Rectangle 2"/>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9873" name="Object 1"/>
          <p:cNvGraphicFramePr>
            <a:graphicFrameLocks noChangeAspect="1"/>
          </p:cNvGraphicFramePr>
          <p:nvPr/>
        </p:nvGraphicFramePr>
        <p:xfrm>
          <a:off x="3352800" y="3657600"/>
          <a:ext cx="3581400" cy="457200"/>
        </p:xfrm>
        <a:graphic>
          <a:graphicData uri="http://schemas.openxmlformats.org/presentationml/2006/ole">
            <mc:AlternateContent xmlns:mc="http://schemas.openxmlformats.org/markup-compatibility/2006">
              <mc:Choice xmlns:v="urn:schemas-microsoft-com:vml" Requires="v">
                <p:oleObj spid="_x0000_s79874" name="Equation" r:id="rId2" imgW="1397000" imgH="228600" progId="Equation.3">
                  <p:embed/>
                </p:oleObj>
              </mc:Choice>
              <mc:Fallback>
                <p:oleObj name="Equation" r:id="rId2" imgW="1397000" imgH="228600" progId="Equation.3">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3657600"/>
                        <a:ext cx="35814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Date Placeholder 5"/>
          <p:cNvSpPr>
            <a:spLocks noGrp="1"/>
          </p:cNvSpPr>
          <p:nvPr>
            <p:ph type="dt" sz="half" idx="10"/>
          </p:nvPr>
        </p:nvSpPr>
        <p:spPr/>
        <p:txBody>
          <a:bodyPr/>
          <a:lstStyle/>
          <a:p>
            <a:fld id="{9454F3F3-75D9-476F-93A9-15C115E79BDF}" type="datetime1">
              <a:rPr lang="en-US" smtClean="0"/>
              <a:t>5/18/2021</a:t>
            </a:fld>
            <a:endParaRPr lang="en-US"/>
          </a:p>
        </p:txBody>
      </p:sp>
      <p:sp>
        <p:nvSpPr>
          <p:cNvPr id="7" name="Slide Number Placeholder 6"/>
          <p:cNvSpPr>
            <a:spLocks noGrp="1"/>
          </p:cNvSpPr>
          <p:nvPr>
            <p:ph type="sldNum" sz="quarter" idx="12"/>
          </p:nvPr>
        </p:nvSpPr>
        <p:spPr/>
        <p:txBody>
          <a:bodyPr/>
          <a:lstStyle/>
          <a:p>
            <a:fld id="{FB76A10A-FB51-4AAA-AE6A-62DD864F5B7D}"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cap="all" dirty="0">
                <a:solidFill>
                  <a:srgbClr val="FF0000"/>
                </a:solidFill>
              </a:rPr>
              <a:t>UNIT4 -VIEW FACTORS AND RADIATION EXCHANGE BETWEEN SURFaces</a:t>
            </a:r>
            <a:endParaRPr lang="en-US" sz="2800" b="1" dirty="0">
              <a:solidFill>
                <a:srgbClr val="FF0000"/>
              </a:solidFill>
            </a:endParaRPr>
          </a:p>
        </p:txBody>
      </p:sp>
      <p:sp>
        <p:nvSpPr>
          <p:cNvPr id="3" name="Content Placeholder 2"/>
          <p:cNvSpPr>
            <a:spLocks noGrp="1"/>
          </p:cNvSpPr>
          <p:nvPr>
            <p:ph idx="1"/>
          </p:nvPr>
        </p:nvSpPr>
        <p:spPr>
          <a:xfrm>
            <a:off x="457200" y="1447800"/>
            <a:ext cx="8229600" cy="4678363"/>
          </a:xfrm>
        </p:spPr>
        <p:txBody>
          <a:bodyPr>
            <a:normAutofit fontScale="55000" lnSpcReduction="20000"/>
          </a:bodyPr>
          <a:lstStyle/>
          <a:p>
            <a:r>
              <a:rPr lang="en-GB" b="1" dirty="0"/>
              <a:t>Introduction </a:t>
            </a:r>
            <a:endParaRPr lang="en-US" dirty="0"/>
          </a:p>
          <a:p>
            <a:pPr algn="just"/>
            <a:r>
              <a:rPr lang="en-GB" dirty="0"/>
              <a:t>In this unit, we shall explain how view factors are computed and evaluate view factors for different configurations and understand view factor algebra. We shall apply the radiosity method for the solution of radiant heat transfer among diffuse, grey surfaces in an enclosure. </a:t>
            </a:r>
            <a:endParaRPr lang="en-US" dirty="0"/>
          </a:p>
          <a:p>
            <a:pPr>
              <a:buNone/>
            </a:pPr>
            <a:endParaRPr lang="en-US" dirty="0"/>
          </a:p>
          <a:p>
            <a:pPr>
              <a:buNone/>
            </a:pPr>
            <a:r>
              <a:rPr lang="en-GB" b="1" dirty="0"/>
              <a:t>        Unit content</a:t>
            </a:r>
            <a:endParaRPr lang="en-US" b="1" dirty="0"/>
          </a:p>
          <a:p>
            <a:r>
              <a:rPr lang="en-GB" b="1" dirty="0"/>
              <a:t>Session 1-4: The View Factor</a:t>
            </a:r>
            <a:endParaRPr lang="en-US" dirty="0"/>
          </a:p>
          <a:p>
            <a:r>
              <a:rPr lang="en-GB" dirty="0"/>
              <a:t>1-4.1: Determination of view factors</a:t>
            </a:r>
            <a:endParaRPr lang="en-US" dirty="0"/>
          </a:p>
          <a:p>
            <a:r>
              <a:rPr lang="en-GB" dirty="0"/>
              <a:t>1-4.2: View Factor relations and charts</a:t>
            </a:r>
            <a:endParaRPr lang="en-US" dirty="0"/>
          </a:p>
          <a:p>
            <a:r>
              <a:rPr lang="en-GB" dirty="0"/>
              <a:t>1-4.3: View factors between infinitely long surfaces</a:t>
            </a:r>
            <a:endParaRPr lang="en-US" dirty="0"/>
          </a:p>
          <a:p>
            <a:r>
              <a:rPr lang="en-GB" b="1" dirty="0"/>
              <a:t>Session 2-4: Radiation Exchange between surfaces</a:t>
            </a:r>
            <a:endParaRPr lang="en-US" dirty="0"/>
          </a:p>
          <a:p>
            <a:r>
              <a:rPr lang="en-GB" dirty="0"/>
              <a:t>2-4.1: The Concept of Radiosity</a:t>
            </a:r>
            <a:endParaRPr lang="en-US" dirty="0"/>
          </a:p>
          <a:p>
            <a:r>
              <a:rPr lang="en-GB" dirty="0"/>
              <a:t>2-4.2: Radiation heat transfer in two surface enclosures</a:t>
            </a:r>
            <a:endParaRPr lang="en-US" dirty="0"/>
          </a:p>
          <a:p>
            <a:r>
              <a:rPr lang="en-GB" dirty="0"/>
              <a:t>2-4.3: Radiation shields</a:t>
            </a:r>
            <a:endParaRPr lang="en-US" dirty="0"/>
          </a:p>
          <a:p>
            <a:r>
              <a:rPr lang="en-GB" dirty="0"/>
              <a:t>2-4.4: Radiation Exchange in three or more surface enclosures</a:t>
            </a:r>
            <a:endParaRPr lang="en-US" dirty="0"/>
          </a:p>
          <a:p>
            <a:endParaRPr lang="en-US" dirty="0"/>
          </a:p>
        </p:txBody>
      </p:sp>
      <p:sp>
        <p:nvSpPr>
          <p:cNvPr id="4" name="Date Placeholder 3"/>
          <p:cNvSpPr>
            <a:spLocks noGrp="1"/>
          </p:cNvSpPr>
          <p:nvPr>
            <p:ph type="dt" sz="half" idx="10"/>
          </p:nvPr>
        </p:nvSpPr>
        <p:spPr/>
        <p:txBody>
          <a:bodyPr/>
          <a:lstStyle/>
          <a:p>
            <a:fld id="{D6EEF0A1-9986-41A1-AC14-E65712EB5A28}" type="datetime1">
              <a:rPr lang="en-US" smtClean="0"/>
              <a:pPr/>
              <a:t>5/18/2021</a:t>
            </a:fld>
            <a:endParaRPr lang="en-US"/>
          </a:p>
        </p:txBody>
      </p:sp>
      <p:sp>
        <p:nvSpPr>
          <p:cNvPr id="5" name="Slide Number Placeholder 4"/>
          <p:cNvSpPr>
            <a:spLocks noGrp="1"/>
          </p:cNvSpPr>
          <p:nvPr>
            <p:ph type="sldNum" sz="quarter" idx="12"/>
          </p:nvPr>
        </p:nvSpPr>
        <p:spPr/>
        <p:txBody>
          <a:bodyPr/>
          <a:lstStyle/>
          <a:p>
            <a:fld id="{A0B8CD5D-4E75-4607-B3CA-BE47569DFFB9}"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28600"/>
          </a:xfrm>
        </p:spPr>
        <p:txBody>
          <a:bodyPr>
            <a:noAutofit/>
          </a:bodyPr>
          <a:lstStyle/>
          <a:p>
            <a:r>
              <a:rPr lang="en-GB" sz="3200" dirty="0">
                <a:solidFill>
                  <a:srgbClr val="FF0000"/>
                </a:solidFill>
                <a:latin typeface="Arial Black" pitchFamily="34" charset="0"/>
              </a:rPr>
              <a:t>THE VIEW FACTOR</a:t>
            </a:r>
            <a:endParaRPr lang="en-US" sz="3200" dirty="0">
              <a:solidFill>
                <a:srgbClr val="FF0000"/>
              </a:solidFill>
              <a:latin typeface="Arial Black" pitchFamily="34" charset="0"/>
            </a:endParaRPr>
          </a:p>
        </p:txBody>
      </p:sp>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477795"/>
            <a:ext cx="8534400" cy="6227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fld id="{6BA0463E-131F-4EAF-8324-781828794E30}" type="datetime1">
              <a:rPr lang="en-US" smtClean="0"/>
              <a:pPr/>
              <a:t>5/18/2021</a:t>
            </a:fld>
            <a:endParaRPr lang="en-US"/>
          </a:p>
        </p:txBody>
      </p:sp>
      <p:sp>
        <p:nvSpPr>
          <p:cNvPr id="5" name="Slide Number Placeholder 4"/>
          <p:cNvSpPr>
            <a:spLocks noGrp="1"/>
          </p:cNvSpPr>
          <p:nvPr>
            <p:ph type="sldNum" sz="quarter" idx="12"/>
          </p:nvPr>
        </p:nvSpPr>
        <p:spPr/>
        <p:txBody>
          <a:bodyPr/>
          <a:lstStyle/>
          <a:p>
            <a:fld id="{A0B8CD5D-4E75-4607-B3CA-BE47569DFFB9}" type="slidenum">
              <a:rPr lang="en-US" smtClean="0"/>
              <a:pPr/>
              <a:t>29</a:t>
            </a:fld>
            <a:endParaRPr lang="en-US"/>
          </a:p>
        </p:txBody>
      </p:sp>
    </p:spTree>
    <p:extLst>
      <p:ext uri="{BB962C8B-B14F-4D97-AF65-F5344CB8AC3E}">
        <p14:creationId xmlns:p14="http://schemas.microsoft.com/office/powerpoint/2010/main" val="2940848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GB" dirty="0"/>
              <a:t>Thermal Radiation</a:t>
            </a:r>
            <a:endParaRPr lang="en-US" dirty="0"/>
          </a:p>
        </p:txBody>
      </p:sp>
      <p:sp>
        <p:nvSpPr>
          <p:cNvPr id="3" name="Content Placeholder 2"/>
          <p:cNvSpPr>
            <a:spLocks noGrp="1"/>
          </p:cNvSpPr>
          <p:nvPr>
            <p:ph idx="1"/>
          </p:nvPr>
        </p:nvSpPr>
        <p:spPr>
          <a:xfrm>
            <a:off x="304800" y="914400"/>
            <a:ext cx="8610600" cy="5715000"/>
          </a:xfrm>
        </p:spPr>
        <p:txBody>
          <a:bodyPr>
            <a:normAutofit/>
          </a:bodyPr>
          <a:lstStyle/>
          <a:p>
            <a:r>
              <a:rPr lang="en-GB" sz="2000" dirty="0"/>
              <a:t>The type of electromagnetic radiation that is pertinent to heat transfer is </a:t>
            </a:r>
            <a:r>
              <a:rPr lang="en-GB" sz="2000" b="1" dirty="0"/>
              <a:t>thermal radiation</a:t>
            </a:r>
            <a:r>
              <a:rPr lang="en-GB" sz="2000" dirty="0"/>
              <a:t>. The rate of thermal radiation emission increases with increasing temperature.</a:t>
            </a:r>
          </a:p>
          <a:p>
            <a:r>
              <a:rPr lang="en-GB" sz="2000" dirty="0"/>
              <a:t>Thermal radiation is also defined as the portion of the electromagnetic spectrum that extends from about </a:t>
            </a:r>
            <a:r>
              <a:rPr lang="en-GB" sz="2000" b="1" dirty="0"/>
              <a:t>0.1 to 100 </a:t>
            </a:r>
            <a:r>
              <a:rPr lang="en-GB" sz="2000" b="1" dirty="0" err="1"/>
              <a:t>μm</a:t>
            </a:r>
            <a:r>
              <a:rPr lang="en-GB" sz="2000" dirty="0"/>
              <a:t>. Thus, thermal radiation includes the entire visible and infrared (IR) radiation as well as a portion of the ultraviolet (UV) radiation.</a:t>
            </a:r>
            <a:r>
              <a:rPr lang="en-US" sz="2000" dirty="0"/>
              <a:t> </a:t>
            </a:r>
          </a:p>
          <a:p>
            <a:pPr>
              <a:buNone/>
            </a:pPr>
            <a:r>
              <a:rPr lang="en-US" sz="2000" b="1" dirty="0"/>
              <a:t>The wavelength ranges of different colours</a:t>
            </a:r>
          </a:p>
          <a:p>
            <a:endParaRPr lang="en-US" dirty="0"/>
          </a:p>
        </p:txBody>
      </p:sp>
      <p:graphicFrame>
        <p:nvGraphicFramePr>
          <p:cNvPr id="4" name="Content Placeholder 7"/>
          <p:cNvGraphicFramePr>
            <a:graphicFrameLocks/>
          </p:cNvGraphicFramePr>
          <p:nvPr/>
        </p:nvGraphicFramePr>
        <p:xfrm>
          <a:off x="533400" y="3611886"/>
          <a:ext cx="8229600" cy="3095892"/>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640080">
                <a:tc>
                  <a:txBody>
                    <a:bodyPr/>
                    <a:lstStyle/>
                    <a:p>
                      <a:r>
                        <a:rPr lang="en-US" sz="1800" dirty="0"/>
                        <a:t>COLOUR</a:t>
                      </a:r>
                    </a:p>
                  </a:txBody>
                  <a:tcPr/>
                </a:tc>
                <a:tc>
                  <a:txBody>
                    <a:bodyPr/>
                    <a:lstStyle/>
                    <a:p>
                      <a:r>
                        <a:rPr lang="en-US" sz="1800" dirty="0"/>
                        <a:t>WAVELENGTH BAND,</a:t>
                      </a:r>
                      <a:r>
                        <a:rPr lang="en-US" sz="1800" baseline="0" dirty="0"/>
                        <a:t> </a:t>
                      </a:r>
                      <a:r>
                        <a:rPr lang="en-GB" sz="1800" b="1" kern="1200" dirty="0">
                          <a:solidFill>
                            <a:schemeClr val="lt1"/>
                          </a:solidFill>
                          <a:latin typeface="+mn-lt"/>
                          <a:ea typeface="+mn-ea"/>
                          <a:cs typeface="+mn-cs"/>
                        </a:rPr>
                        <a:t>μm</a:t>
                      </a:r>
                      <a:endParaRPr lang="en-US" sz="1800" dirty="0"/>
                    </a:p>
                  </a:txBody>
                  <a:tcPr/>
                </a:tc>
                <a:extLst>
                  <a:ext uri="{0D108BD9-81ED-4DB2-BD59-A6C34878D82A}">
                    <a16:rowId xmlns:a16="http://schemas.microsoft.com/office/drawing/2014/main" val="10000"/>
                  </a:ext>
                </a:extLst>
              </a:tr>
              <a:tr h="409302">
                <a:tc>
                  <a:txBody>
                    <a:bodyPr/>
                    <a:lstStyle/>
                    <a:p>
                      <a:r>
                        <a:rPr lang="en-US" sz="1800" dirty="0"/>
                        <a:t>Violet</a:t>
                      </a:r>
                    </a:p>
                  </a:txBody>
                  <a:tcPr/>
                </a:tc>
                <a:tc>
                  <a:txBody>
                    <a:bodyPr/>
                    <a:lstStyle/>
                    <a:p>
                      <a:r>
                        <a:rPr lang="en-GB" sz="1800" kern="1200" dirty="0">
                          <a:solidFill>
                            <a:schemeClr val="dk1"/>
                          </a:solidFill>
                          <a:latin typeface="+mn-lt"/>
                          <a:ea typeface="+mn-ea"/>
                          <a:cs typeface="+mn-cs"/>
                        </a:rPr>
                        <a:t>0.40 – 0.44</a:t>
                      </a:r>
                      <a:endParaRPr lang="en-US" sz="1800" dirty="0"/>
                    </a:p>
                  </a:txBody>
                  <a:tcPr/>
                </a:tc>
                <a:extLst>
                  <a:ext uri="{0D108BD9-81ED-4DB2-BD59-A6C34878D82A}">
                    <a16:rowId xmlns:a16="http://schemas.microsoft.com/office/drawing/2014/main" val="10001"/>
                  </a:ext>
                </a:extLst>
              </a:tr>
              <a:tr h="409302">
                <a:tc>
                  <a:txBody>
                    <a:bodyPr/>
                    <a:lstStyle/>
                    <a:p>
                      <a:r>
                        <a:rPr lang="en-US" sz="1800" dirty="0"/>
                        <a:t>Blue</a:t>
                      </a:r>
                    </a:p>
                  </a:txBody>
                  <a:tcPr/>
                </a:tc>
                <a:tc>
                  <a:txBody>
                    <a:bodyPr/>
                    <a:lstStyle/>
                    <a:p>
                      <a:r>
                        <a:rPr lang="en-GB" sz="1800" kern="1200" dirty="0">
                          <a:solidFill>
                            <a:schemeClr val="dk1"/>
                          </a:solidFill>
                          <a:latin typeface="+mn-lt"/>
                          <a:ea typeface="+mn-ea"/>
                          <a:cs typeface="+mn-cs"/>
                        </a:rPr>
                        <a:t>0.44 – 0.49</a:t>
                      </a:r>
                      <a:endParaRPr lang="en-US" sz="1800" dirty="0"/>
                    </a:p>
                  </a:txBody>
                  <a:tcPr/>
                </a:tc>
                <a:extLst>
                  <a:ext uri="{0D108BD9-81ED-4DB2-BD59-A6C34878D82A}">
                    <a16:rowId xmlns:a16="http://schemas.microsoft.com/office/drawing/2014/main" val="10002"/>
                  </a:ext>
                </a:extLst>
              </a:tr>
              <a:tr h="409302">
                <a:tc>
                  <a:txBody>
                    <a:bodyPr/>
                    <a:lstStyle/>
                    <a:p>
                      <a:r>
                        <a:rPr lang="en-US" sz="1800" dirty="0"/>
                        <a:t>Green</a:t>
                      </a:r>
                    </a:p>
                  </a:txBody>
                  <a:tcPr/>
                </a:tc>
                <a:tc>
                  <a:txBody>
                    <a:bodyPr/>
                    <a:lstStyle/>
                    <a:p>
                      <a:r>
                        <a:rPr lang="en-GB" sz="1800" kern="1200" dirty="0">
                          <a:solidFill>
                            <a:schemeClr val="dk1"/>
                          </a:solidFill>
                          <a:latin typeface="+mn-lt"/>
                          <a:ea typeface="+mn-ea"/>
                          <a:cs typeface="+mn-cs"/>
                        </a:rPr>
                        <a:t>0.49 – 0.54</a:t>
                      </a:r>
                      <a:endParaRPr lang="en-US" sz="1800" dirty="0"/>
                    </a:p>
                  </a:txBody>
                  <a:tcPr/>
                </a:tc>
                <a:extLst>
                  <a:ext uri="{0D108BD9-81ED-4DB2-BD59-A6C34878D82A}">
                    <a16:rowId xmlns:a16="http://schemas.microsoft.com/office/drawing/2014/main" val="10003"/>
                  </a:ext>
                </a:extLst>
              </a:tr>
              <a:tr h="409302">
                <a:tc>
                  <a:txBody>
                    <a:bodyPr/>
                    <a:lstStyle/>
                    <a:p>
                      <a:r>
                        <a:rPr lang="en-US" sz="1800" dirty="0"/>
                        <a:t>Yellow</a:t>
                      </a:r>
                    </a:p>
                  </a:txBody>
                  <a:tcPr/>
                </a:tc>
                <a:tc>
                  <a:txBody>
                    <a:bodyPr/>
                    <a:lstStyle/>
                    <a:p>
                      <a:r>
                        <a:rPr lang="en-GB" sz="1800" kern="1200" dirty="0">
                          <a:solidFill>
                            <a:schemeClr val="dk1"/>
                          </a:solidFill>
                          <a:latin typeface="+mn-lt"/>
                          <a:ea typeface="+mn-ea"/>
                          <a:cs typeface="+mn-cs"/>
                        </a:rPr>
                        <a:t>0.54 – 0.60</a:t>
                      </a:r>
                      <a:endParaRPr lang="en-US" sz="1800" dirty="0"/>
                    </a:p>
                  </a:txBody>
                  <a:tcPr/>
                </a:tc>
                <a:extLst>
                  <a:ext uri="{0D108BD9-81ED-4DB2-BD59-A6C34878D82A}">
                    <a16:rowId xmlns:a16="http://schemas.microsoft.com/office/drawing/2014/main" val="10004"/>
                  </a:ext>
                </a:extLst>
              </a:tr>
              <a:tr h="409302">
                <a:tc>
                  <a:txBody>
                    <a:bodyPr/>
                    <a:lstStyle/>
                    <a:p>
                      <a:r>
                        <a:rPr lang="en-US" sz="1800" dirty="0"/>
                        <a:t>Orange</a:t>
                      </a:r>
                    </a:p>
                  </a:txBody>
                  <a:tcPr/>
                </a:tc>
                <a:tc>
                  <a:txBody>
                    <a:bodyPr/>
                    <a:lstStyle/>
                    <a:p>
                      <a:r>
                        <a:rPr lang="en-GB" sz="1800" kern="1200" dirty="0">
                          <a:solidFill>
                            <a:schemeClr val="dk1"/>
                          </a:solidFill>
                          <a:latin typeface="+mn-lt"/>
                          <a:ea typeface="+mn-ea"/>
                          <a:cs typeface="+mn-cs"/>
                        </a:rPr>
                        <a:t>0.60 – 0.63</a:t>
                      </a:r>
                      <a:endParaRPr lang="en-US" sz="1800" dirty="0"/>
                    </a:p>
                  </a:txBody>
                  <a:tcPr/>
                </a:tc>
                <a:extLst>
                  <a:ext uri="{0D108BD9-81ED-4DB2-BD59-A6C34878D82A}">
                    <a16:rowId xmlns:a16="http://schemas.microsoft.com/office/drawing/2014/main" val="10005"/>
                  </a:ext>
                </a:extLst>
              </a:tr>
              <a:tr h="409302">
                <a:tc>
                  <a:txBody>
                    <a:bodyPr/>
                    <a:lstStyle/>
                    <a:p>
                      <a:r>
                        <a:rPr lang="en-US" sz="1800" dirty="0"/>
                        <a:t>Red</a:t>
                      </a:r>
                    </a:p>
                  </a:txBody>
                  <a:tcPr/>
                </a:tc>
                <a:tc>
                  <a:txBody>
                    <a:bodyPr/>
                    <a:lstStyle/>
                    <a:p>
                      <a:r>
                        <a:rPr lang="en-GB" sz="1800" kern="1200" dirty="0">
                          <a:solidFill>
                            <a:schemeClr val="dk1"/>
                          </a:solidFill>
                          <a:latin typeface="+mn-lt"/>
                          <a:ea typeface="+mn-ea"/>
                          <a:cs typeface="+mn-cs"/>
                        </a:rPr>
                        <a:t>0.63 – 0.76</a:t>
                      </a:r>
                      <a:endParaRPr lang="en-US" sz="1800" dirty="0"/>
                    </a:p>
                  </a:txBody>
                  <a:tcPr/>
                </a:tc>
                <a:extLst>
                  <a:ext uri="{0D108BD9-81ED-4DB2-BD59-A6C34878D82A}">
                    <a16:rowId xmlns:a16="http://schemas.microsoft.com/office/drawing/2014/main" val="10006"/>
                  </a:ext>
                </a:extLst>
              </a:tr>
            </a:tbl>
          </a:graphicData>
        </a:graphic>
      </p:graphicFrame>
      <p:sp>
        <p:nvSpPr>
          <p:cNvPr id="5" name="Date Placeholder 4"/>
          <p:cNvSpPr>
            <a:spLocks noGrp="1"/>
          </p:cNvSpPr>
          <p:nvPr>
            <p:ph type="dt" sz="half" idx="10"/>
          </p:nvPr>
        </p:nvSpPr>
        <p:spPr/>
        <p:txBody>
          <a:bodyPr/>
          <a:lstStyle/>
          <a:p>
            <a:fld id="{DE36BB29-7DD2-448B-9298-E0563462DAB3}" type="datetime1">
              <a:rPr lang="en-US" smtClean="0"/>
              <a:t>5/18/2021</a:t>
            </a:fld>
            <a:endParaRPr lang="en-US"/>
          </a:p>
        </p:txBody>
      </p:sp>
      <p:sp>
        <p:nvSpPr>
          <p:cNvPr id="6" name="Slide Number Placeholder 5"/>
          <p:cNvSpPr>
            <a:spLocks noGrp="1"/>
          </p:cNvSpPr>
          <p:nvPr>
            <p:ph type="sldNum" sz="quarter" idx="12"/>
          </p:nvPr>
        </p:nvSpPr>
        <p:spPr/>
        <p:txBody>
          <a:bodyPr/>
          <a:lstStyle/>
          <a:p>
            <a:fld id="{FB76A10A-FB51-4AAA-AE6A-62DD864F5B7D}"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0"/>
            <a:ext cx="8229600" cy="381000"/>
          </a:xfrm>
        </p:spPr>
        <p:txBody>
          <a:bodyPr>
            <a:normAutofit fontScale="90000"/>
          </a:bodyPr>
          <a:lstStyle/>
          <a:p>
            <a:endParaRPr lang="en-US" dirty="0"/>
          </a:p>
        </p:txBody>
      </p:sp>
      <p:pic>
        <p:nvPicPr>
          <p:cNvPr id="307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52400"/>
            <a:ext cx="8534400"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fld id="{99303BA7-4684-4CDB-8B8E-7E65E87C763B}" type="datetime1">
              <a:rPr lang="en-US" smtClean="0"/>
              <a:pPr/>
              <a:t>5/18/2021</a:t>
            </a:fld>
            <a:endParaRPr lang="en-US"/>
          </a:p>
        </p:txBody>
      </p:sp>
      <p:sp>
        <p:nvSpPr>
          <p:cNvPr id="5" name="Slide Number Placeholder 4"/>
          <p:cNvSpPr>
            <a:spLocks noGrp="1"/>
          </p:cNvSpPr>
          <p:nvPr>
            <p:ph type="sldNum" sz="quarter" idx="12"/>
          </p:nvPr>
        </p:nvSpPr>
        <p:spPr/>
        <p:txBody>
          <a:bodyPr/>
          <a:lstStyle/>
          <a:p>
            <a:fld id="{A0B8CD5D-4E75-4607-B3CA-BE47569DFFB9}" type="slidenum">
              <a:rPr lang="en-US" smtClean="0"/>
              <a:pPr/>
              <a:t>30</a:t>
            </a:fld>
            <a:endParaRPr lang="en-US"/>
          </a:p>
        </p:txBody>
      </p:sp>
    </p:spTree>
    <p:extLst>
      <p:ext uri="{BB962C8B-B14F-4D97-AF65-F5344CB8AC3E}">
        <p14:creationId xmlns:p14="http://schemas.microsoft.com/office/powerpoint/2010/main" val="3427387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304800"/>
          </a:xfrm>
        </p:spPr>
        <p:txBody>
          <a:bodyPr>
            <a:normAutofit fontScale="90000"/>
          </a:bodyPr>
          <a:lstStyle/>
          <a:p>
            <a:endParaRPr lang="en-US" dirty="0"/>
          </a:p>
        </p:txBody>
      </p:sp>
      <p:pic>
        <p:nvPicPr>
          <p:cNvPr id="409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52400"/>
            <a:ext cx="8763000"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fld id="{AEC9C477-B89E-4237-88A8-F2AA16F9CCC5}" type="datetime1">
              <a:rPr lang="en-US" smtClean="0"/>
              <a:pPr/>
              <a:t>5/18/2021</a:t>
            </a:fld>
            <a:endParaRPr lang="en-US"/>
          </a:p>
        </p:txBody>
      </p:sp>
      <p:sp>
        <p:nvSpPr>
          <p:cNvPr id="5" name="Slide Number Placeholder 4"/>
          <p:cNvSpPr>
            <a:spLocks noGrp="1"/>
          </p:cNvSpPr>
          <p:nvPr>
            <p:ph type="sldNum" sz="quarter" idx="12"/>
          </p:nvPr>
        </p:nvSpPr>
        <p:spPr/>
        <p:txBody>
          <a:bodyPr/>
          <a:lstStyle/>
          <a:p>
            <a:fld id="{A0B8CD5D-4E75-4607-B3CA-BE47569DFFB9}" type="slidenum">
              <a:rPr lang="en-US" smtClean="0"/>
              <a:pPr/>
              <a:t>31</a:t>
            </a:fld>
            <a:endParaRPr lang="en-US"/>
          </a:p>
        </p:txBody>
      </p:sp>
    </p:spTree>
    <p:extLst>
      <p:ext uri="{BB962C8B-B14F-4D97-AF65-F5344CB8AC3E}">
        <p14:creationId xmlns:p14="http://schemas.microsoft.com/office/powerpoint/2010/main" val="24271293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457200" y="-457200"/>
            <a:ext cx="8229600" cy="228600"/>
          </a:xfrm>
        </p:spPr>
        <p:txBody>
          <a:bodyPr>
            <a:noAutofit/>
          </a:bodyPr>
          <a:lstStyle/>
          <a:p>
            <a:endParaRPr lang="en-US" sz="3200" dirty="0"/>
          </a:p>
        </p:txBody>
      </p:sp>
      <p:pic>
        <p:nvPicPr>
          <p:cNvPr id="3075"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52400"/>
            <a:ext cx="7239000" cy="716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fld id="{39E37F59-E7AC-4129-8A34-040E19254E24}" type="datetime1">
              <a:rPr lang="en-US" smtClean="0"/>
              <a:pPr/>
              <a:t>5/18/2021</a:t>
            </a:fld>
            <a:endParaRPr lang="en-US"/>
          </a:p>
        </p:txBody>
      </p:sp>
      <p:sp>
        <p:nvSpPr>
          <p:cNvPr id="5" name="Slide Number Placeholder 4"/>
          <p:cNvSpPr>
            <a:spLocks noGrp="1"/>
          </p:cNvSpPr>
          <p:nvPr>
            <p:ph type="sldNum" sz="quarter" idx="12"/>
          </p:nvPr>
        </p:nvSpPr>
        <p:spPr/>
        <p:txBody>
          <a:bodyPr/>
          <a:lstStyle/>
          <a:p>
            <a:fld id="{A0B8CD5D-4E75-4607-B3CA-BE47569DFFB9}" type="slidenum">
              <a:rPr lang="en-US" smtClean="0"/>
              <a:pPr/>
              <a:t>32</a:t>
            </a:fld>
            <a:endParaRPr lang="en-US"/>
          </a:p>
        </p:txBody>
      </p:sp>
    </p:spTree>
    <p:extLst>
      <p:ext uri="{BB962C8B-B14F-4D97-AF65-F5344CB8AC3E}">
        <p14:creationId xmlns:p14="http://schemas.microsoft.com/office/powerpoint/2010/main" val="540079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85800"/>
            <a:ext cx="8229600" cy="76200"/>
          </a:xfrm>
        </p:spPr>
        <p:txBody>
          <a:bodyPr>
            <a:normAutofit fontScale="90000"/>
          </a:bodyPr>
          <a:lstStyle/>
          <a:p>
            <a:endParaRPr lang="en-US" dirty="0"/>
          </a:p>
        </p:txBody>
      </p:sp>
      <p:pic>
        <p:nvPicPr>
          <p:cNvPr id="409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76200"/>
            <a:ext cx="8610600"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e Placeholder 4"/>
          <p:cNvSpPr>
            <a:spLocks noGrp="1"/>
          </p:cNvSpPr>
          <p:nvPr>
            <p:ph type="dt" sz="half" idx="10"/>
          </p:nvPr>
        </p:nvSpPr>
        <p:spPr/>
        <p:txBody>
          <a:bodyPr/>
          <a:lstStyle/>
          <a:p>
            <a:fld id="{4EE06374-641D-4776-A7EA-783A68E5784A}" type="datetime1">
              <a:rPr lang="en-US" smtClean="0"/>
              <a:pPr/>
              <a:t>5/18/2021</a:t>
            </a:fld>
            <a:endParaRPr lang="en-US"/>
          </a:p>
        </p:txBody>
      </p:sp>
      <p:sp>
        <p:nvSpPr>
          <p:cNvPr id="6" name="Slide Number Placeholder 5"/>
          <p:cNvSpPr>
            <a:spLocks noGrp="1"/>
          </p:cNvSpPr>
          <p:nvPr>
            <p:ph type="sldNum" sz="quarter" idx="12"/>
          </p:nvPr>
        </p:nvSpPr>
        <p:spPr/>
        <p:txBody>
          <a:bodyPr/>
          <a:lstStyle/>
          <a:p>
            <a:fld id="{A0B8CD5D-4E75-4607-B3CA-BE47569DFFB9}" type="slidenum">
              <a:rPr lang="en-US" smtClean="0"/>
              <a:pPr/>
              <a:t>33</a:t>
            </a:fld>
            <a:endParaRPr lang="en-US"/>
          </a:p>
        </p:txBody>
      </p:sp>
    </p:spTree>
    <p:extLst>
      <p:ext uri="{BB962C8B-B14F-4D97-AF65-F5344CB8AC3E}">
        <p14:creationId xmlns:p14="http://schemas.microsoft.com/office/powerpoint/2010/main" val="1028908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57200"/>
          </a:xfrm>
        </p:spPr>
        <p:txBody>
          <a:bodyPr>
            <a:noAutofit/>
          </a:bodyPr>
          <a:lstStyle/>
          <a:p>
            <a:r>
              <a:rPr lang="en-GB" sz="2400" dirty="0"/>
              <a:t>View factor between two aligned parallel rectangles of equal size</a:t>
            </a:r>
            <a:endParaRPr lang="en-US" sz="2400" dirty="0"/>
          </a:p>
        </p:txBody>
      </p:sp>
      <p:sp>
        <p:nvSpPr>
          <p:cNvPr id="3" name="Content Placeholder 2"/>
          <p:cNvSpPr>
            <a:spLocks noGrp="1"/>
          </p:cNvSpPr>
          <p:nvPr>
            <p:ph idx="1"/>
          </p:nvPr>
        </p:nvSpPr>
        <p:spPr>
          <a:xfrm>
            <a:off x="457200" y="533400"/>
            <a:ext cx="8229600" cy="6172200"/>
          </a:xfrm>
        </p:spPr>
        <p:txBody>
          <a:bodyPr/>
          <a:lstStyle/>
          <a:p>
            <a:endParaRPr lang="en-US" dirty="0"/>
          </a:p>
        </p:txBody>
      </p:sp>
      <p:pic>
        <p:nvPicPr>
          <p:cNvPr id="5122" name="Picture 180" descr="9-41"/>
          <p:cNvPicPr>
            <a:picLocks noChangeAspect="1" noChangeArrowheads="1"/>
          </p:cNvPicPr>
          <p:nvPr/>
        </p:nvPicPr>
        <p:blipFill>
          <a:blip r:embed="rId2" cstate="print">
            <a:lum bright="-20000" contrast="40000"/>
            <a:extLst>
              <a:ext uri="{28A0092B-C50C-407E-A947-70E740481C1C}">
                <a14:useLocalDpi xmlns:a14="http://schemas.microsoft.com/office/drawing/2010/main" val="0"/>
              </a:ext>
            </a:extLst>
          </a:blip>
          <a:srcRect/>
          <a:stretch>
            <a:fillRect/>
          </a:stretch>
        </p:blipFill>
        <p:spPr bwMode="auto">
          <a:xfrm>
            <a:off x="762000" y="609600"/>
            <a:ext cx="7162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4"/>
          <p:cNvSpPr>
            <a:spLocks noGrp="1"/>
          </p:cNvSpPr>
          <p:nvPr>
            <p:ph type="dt" sz="half" idx="10"/>
          </p:nvPr>
        </p:nvSpPr>
        <p:spPr/>
        <p:txBody>
          <a:bodyPr/>
          <a:lstStyle/>
          <a:p>
            <a:fld id="{869E11D1-2CB6-4C43-B13F-341F78CC7BB0}" type="datetime1">
              <a:rPr lang="en-US" smtClean="0"/>
              <a:pPr/>
              <a:t>5/18/2021</a:t>
            </a:fld>
            <a:endParaRPr lang="en-US"/>
          </a:p>
        </p:txBody>
      </p:sp>
      <p:sp>
        <p:nvSpPr>
          <p:cNvPr id="6" name="Slide Number Placeholder 5"/>
          <p:cNvSpPr>
            <a:spLocks noGrp="1"/>
          </p:cNvSpPr>
          <p:nvPr>
            <p:ph type="sldNum" sz="quarter" idx="12"/>
          </p:nvPr>
        </p:nvSpPr>
        <p:spPr/>
        <p:txBody>
          <a:bodyPr/>
          <a:lstStyle/>
          <a:p>
            <a:fld id="{A0B8CD5D-4E75-4607-B3CA-BE47569DFFB9}" type="slidenum">
              <a:rPr lang="en-US" smtClean="0"/>
              <a:pPr/>
              <a:t>34</a:t>
            </a:fld>
            <a:endParaRPr lang="en-US"/>
          </a:p>
        </p:txBody>
      </p:sp>
    </p:spTree>
    <p:extLst>
      <p:ext uri="{BB962C8B-B14F-4D97-AF65-F5344CB8AC3E}">
        <p14:creationId xmlns:p14="http://schemas.microsoft.com/office/powerpoint/2010/main" val="395561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52400"/>
          </a:xfrm>
        </p:spPr>
        <p:txBody>
          <a:bodyPr>
            <a:normAutofit fontScale="90000"/>
          </a:bodyPr>
          <a:lstStyle/>
          <a:p>
            <a:endParaRPr lang="en-US" dirty="0"/>
          </a:p>
        </p:txBody>
      </p:sp>
      <p:pic>
        <p:nvPicPr>
          <p:cNvPr id="6147" name="Picture 3"/>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76200"/>
            <a:ext cx="8229600" cy="70104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099BFDE9-8169-47AD-A036-4F2F4444A532}" type="datetime1">
              <a:rPr lang="en-US" smtClean="0"/>
              <a:pPr/>
              <a:t>5/18/2021</a:t>
            </a:fld>
            <a:endParaRPr lang="en-US"/>
          </a:p>
        </p:txBody>
      </p:sp>
      <p:sp>
        <p:nvSpPr>
          <p:cNvPr id="5" name="Slide Number Placeholder 4"/>
          <p:cNvSpPr>
            <a:spLocks noGrp="1"/>
          </p:cNvSpPr>
          <p:nvPr>
            <p:ph type="sldNum" sz="quarter" idx="12"/>
          </p:nvPr>
        </p:nvSpPr>
        <p:spPr/>
        <p:txBody>
          <a:bodyPr/>
          <a:lstStyle/>
          <a:p>
            <a:fld id="{A0B8CD5D-4E75-4607-B3CA-BE47569DFFB9}" type="slidenum">
              <a:rPr lang="en-US" smtClean="0"/>
              <a:pPr/>
              <a:t>35</a:t>
            </a:fld>
            <a:endParaRPr lang="en-US"/>
          </a:p>
        </p:txBody>
      </p:sp>
    </p:spTree>
    <p:extLst>
      <p:ext uri="{BB962C8B-B14F-4D97-AF65-F5344CB8AC3E}">
        <p14:creationId xmlns:p14="http://schemas.microsoft.com/office/powerpoint/2010/main" val="1181452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5943600" cy="381000"/>
          </a:xfrm>
        </p:spPr>
        <p:txBody>
          <a:bodyPr>
            <a:normAutofit fontScale="90000"/>
          </a:bodyPr>
          <a:lstStyle/>
          <a:p>
            <a:r>
              <a:rPr lang="en-GB" sz="2400" dirty="0"/>
              <a:t>View factor between two coaxial parallel disks</a:t>
            </a:r>
            <a:endParaRPr lang="en-US" sz="2400" dirty="0"/>
          </a:p>
        </p:txBody>
      </p:sp>
      <p:pic>
        <p:nvPicPr>
          <p:cNvPr id="717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304800"/>
            <a:ext cx="7848600" cy="6477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703EB831-5FB2-4A13-92A5-E27478DE0DB7}" type="datetime1">
              <a:rPr lang="en-US" smtClean="0"/>
              <a:pPr/>
              <a:t>5/18/2021</a:t>
            </a:fld>
            <a:endParaRPr lang="en-US"/>
          </a:p>
        </p:txBody>
      </p:sp>
      <p:sp>
        <p:nvSpPr>
          <p:cNvPr id="5" name="Slide Number Placeholder 4"/>
          <p:cNvSpPr>
            <a:spLocks noGrp="1"/>
          </p:cNvSpPr>
          <p:nvPr>
            <p:ph type="sldNum" sz="quarter" idx="12"/>
          </p:nvPr>
        </p:nvSpPr>
        <p:spPr/>
        <p:txBody>
          <a:bodyPr/>
          <a:lstStyle/>
          <a:p>
            <a:fld id="{A0B8CD5D-4E75-4607-B3CA-BE47569DFFB9}" type="slidenum">
              <a:rPr lang="en-US" smtClean="0"/>
              <a:pPr/>
              <a:t>36</a:t>
            </a:fld>
            <a:endParaRPr lang="en-US"/>
          </a:p>
        </p:txBody>
      </p:sp>
    </p:spTree>
    <p:extLst>
      <p:ext uri="{BB962C8B-B14F-4D97-AF65-F5344CB8AC3E}">
        <p14:creationId xmlns:p14="http://schemas.microsoft.com/office/powerpoint/2010/main" val="1457934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57200"/>
          </a:xfrm>
        </p:spPr>
        <p:txBody>
          <a:bodyPr>
            <a:normAutofit/>
          </a:bodyPr>
          <a:lstStyle/>
          <a:p>
            <a:r>
              <a:rPr lang="en-GB" sz="2400" dirty="0"/>
              <a:t>View factors for two concentric cylinders of finite length (Fig 44)</a:t>
            </a:r>
            <a:endParaRPr lang="en-US" sz="2400" dirty="0"/>
          </a:p>
        </p:txBody>
      </p:sp>
      <p:sp>
        <p:nvSpPr>
          <p:cNvPr id="3" name="Text Placeholder 2"/>
          <p:cNvSpPr>
            <a:spLocks noGrp="1"/>
          </p:cNvSpPr>
          <p:nvPr>
            <p:ph type="body" idx="1"/>
          </p:nvPr>
        </p:nvSpPr>
        <p:spPr>
          <a:xfrm>
            <a:off x="152400" y="1219200"/>
            <a:ext cx="4344988" cy="685799"/>
          </a:xfrm>
        </p:spPr>
        <p:txBody>
          <a:bodyPr>
            <a:normAutofit fontScale="92500"/>
          </a:bodyPr>
          <a:lstStyle/>
          <a:p>
            <a:r>
              <a:rPr lang="en-GB" dirty="0"/>
              <a:t>(a) outer cylinder to inner cylinder</a:t>
            </a:r>
            <a:endParaRPr lang="en-US" dirty="0"/>
          </a:p>
        </p:txBody>
      </p:sp>
      <p:sp>
        <p:nvSpPr>
          <p:cNvPr id="5" name="Text Placeholder 4"/>
          <p:cNvSpPr>
            <a:spLocks noGrp="1"/>
          </p:cNvSpPr>
          <p:nvPr>
            <p:ph type="body" sz="quarter" idx="3"/>
          </p:nvPr>
        </p:nvSpPr>
        <p:spPr>
          <a:xfrm>
            <a:off x="5105400" y="1219200"/>
            <a:ext cx="3886200" cy="533399"/>
          </a:xfrm>
        </p:spPr>
        <p:txBody>
          <a:bodyPr/>
          <a:lstStyle/>
          <a:p>
            <a:r>
              <a:rPr lang="en-GB" dirty="0"/>
              <a:t>(b) outer cylinder to itself</a:t>
            </a:r>
            <a:endParaRPr lang="en-US" dirty="0"/>
          </a:p>
        </p:txBody>
      </p:sp>
      <p:pic>
        <p:nvPicPr>
          <p:cNvPr id="8194"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0" y="1905000"/>
            <a:ext cx="4800600" cy="4495800"/>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p:cNvPicPr>
            <a:picLocks noGrp="1" noChangeAspect="1" noChangeArrowheads="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1752600"/>
            <a:ext cx="4419600" cy="4572000"/>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p:cNvSpPr>
            <a:spLocks noGrp="1"/>
          </p:cNvSpPr>
          <p:nvPr>
            <p:ph type="dt" sz="half" idx="10"/>
          </p:nvPr>
        </p:nvSpPr>
        <p:spPr/>
        <p:txBody>
          <a:bodyPr/>
          <a:lstStyle/>
          <a:p>
            <a:fld id="{FA3D112B-730C-43A2-B2D7-E214293A6B77}" type="datetime1">
              <a:rPr lang="en-US" smtClean="0"/>
              <a:pPr/>
              <a:t>5/18/2021</a:t>
            </a:fld>
            <a:endParaRPr lang="en-US"/>
          </a:p>
        </p:txBody>
      </p:sp>
      <p:sp>
        <p:nvSpPr>
          <p:cNvPr id="8" name="Slide Number Placeholder 7"/>
          <p:cNvSpPr>
            <a:spLocks noGrp="1"/>
          </p:cNvSpPr>
          <p:nvPr>
            <p:ph type="sldNum" sz="quarter" idx="12"/>
          </p:nvPr>
        </p:nvSpPr>
        <p:spPr/>
        <p:txBody>
          <a:bodyPr/>
          <a:lstStyle/>
          <a:p>
            <a:fld id="{A0B8CD5D-4E75-4607-B3CA-BE47569DFFB9}" type="slidenum">
              <a:rPr lang="en-US" smtClean="0"/>
              <a:pPr/>
              <a:t>37</a:t>
            </a:fld>
            <a:endParaRPr lang="en-US"/>
          </a:p>
        </p:txBody>
      </p:sp>
    </p:spTree>
    <p:extLst>
      <p:ext uri="{BB962C8B-B14F-4D97-AF65-F5344CB8AC3E}">
        <p14:creationId xmlns:p14="http://schemas.microsoft.com/office/powerpoint/2010/main" val="2734401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5638800" cy="381000"/>
          </a:xfrm>
        </p:spPr>
        <p:txBody>
          <a:bodyPr>
            <a:normAutofit fontScale="90000"/>
          </a:bodyPr>
          <a:lstStyle/>
          <a:p>
            <a:r>
              <a:rPr lang="en-GB" sz="2400" dirty="0">
                <a:solidFill>
                  <a:srgbClr val="FF0000"/>
                </a:solidFill>
                <a:latin typeface="Arial Black" pitchFamily="34" charset="0"/>
              </a:rPr>
              <a:t>View Factor Relations and Charts</a:t>
            </a:r>
            <a:endParaRPr lang="en-US" sz="2400" dirty="0">
              <a:solidFill>
                <a:srgbClr val="FF0000"/>
              </a:solidFill>
              <a:latin typeface="Arial Black" pitchFamily="34" charset="0"/>
            </a:endParaRPr>
          </a:p>
        </p:txBody>
      </p:sp>
      <p:pic>
        <p:nvPicPr>
          <p:cNvPr id="9219"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609600"/>
            <a:ext cx="7240053" cy="62484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57EBC610-C229-4F99-9504-88D1252624B4}" type="datetime1">
              <a:rPr lang="en-US" smtClean="0"/>
              <a:pPr/>
              <a:t>5/18/2021</a:t>
            </a:fld>
            <a:endParaRPr lang="en-US"/>
          </a:p>
        </p:txBody>
      </p:sp>
      <p:sp>
        <p:nvSpPr>
          <p:cNvPr id="5" name="Slide Number Placeholder 4"/>
          <p:cNvSpPr>
            <a:spLocks noGrp="1"/>
          </p:cNvSpPr>
          <p:nvPr>
            <p:ph type="sldNum" sz="quarter" idx="12"/>
          </p:nvPr>
        </p:nvSpPr>
        <p:spPr/>
        <p:txBody>
          <a:bodyPr/>
          <a:lstStyle/>
          <a:p>
            <a:fld id="{A0B8CD5D-4E75-4607-B3CA-BE47569DFFB9}" type="slidenum">
              <a:rPr lang="en-US" smtClean="0"/>
              <a:pPr/>
              <a:t>38</a:t>
            </a:fld>
            <a:endParaRPr lang="en-US"/>
          </a:p>
        </p:txBody>
      </p:sp>
    </p:spTree>
    <p:extLst>
      <p:ext uri="{BB962C8B-B14F-4D97-AF65-F5344CB8AC3E}">
        <p14:creationId xmlns:p14="http://schemas.microsoft.com/office/powerpoint/2010/main" val="20592925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33400"/>
          </a:xfrm>
        </p:spPr>
        <p:txBody>
          <a:bodyPr>
            <a:normAutofit/>
          </a:bodyPr>
          <a:lstStyle/>
          <a:p>
            <a:r>
              <a:rPr lang="en-GB" sz="2800" dirty="0">
                <a:solidFill>
                  <a:srgbClr val="FF0000"/>
                </a:solidFill>
                <a:latin typeface="Arial Black" pitchFamily="34" charset="0"/>
              </a:rPr>
              <a:t>The Summation Rule</a:t>
            </a:r>
            <a:endParaRPr lang="en-US" sz="2800" dirty="0">
              <a:solidFill>
                <a:srgbClr val="FF0000"/>
              </a:solidFill>
              <a:latin typeface="Arial Black" pitchFamily="34" charset="0"/>
            </a:endParaRPr>
          </a:p>
        </p:txBody>
      </p:sp>
      <p:sp>
        <p:nvSpPr>
          <p:cNvPr id="3" name="Content Placeholder 2"/>
          <p:cNvSpPr>
            <a:spLocks noGrp="1"/>
          </p:cNvSpPr>
          <p:nvPr>
            <p:ph idx="1"/>
          </p:nvPr>
        </p:nvSpPr>
        <p:spPr>
          <a:xfrm>
            <a:off x="457200" y="685801"/>
            <a:ext cx="8229600" cy="5638800"/>
          </a:xfrm>
        </p:spPr>
        <p:txBody>
          <a:bodyPr/>
          <a:lstStyle/>
          <a:p>
            <a:pPr marL="0" indent="0">
              <a:buNone/>
            </a:pPr>
            <a:endParaRPr lang="en-US" dirty="0"/>
          </a:p>
          <a:p>
            <a:endParaRPr lang="en-US" dirty="0"/>
          </a:p>
          <a:p>
            <a:endParaRPr lang="en-US" dirty="0"/>
          </a:p>
          <a:p>
            <a:endParaRPr lang="en-US" dirty="0"/>
          </a:p>
          <a:p>
            <a:endParaRPr lang="en-US" dirty="0"/>
          </a:p>
          <a:p>
            <a:endParaRPr lang="en-US" dirty="0"/>
          </a:p>
        </p:txBody>
      </p:sp>
      <p:pic>
        <p:nvPicPr>
          <p:cNvPr id="1024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1" y="761999"/>
            <a:ext cx="7164388" cy="5410201"/>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lstStyle/>
          <a:p>
            <a:fld id="{611B7A80-6907-41ED-A031-87745F880E6B}" type="datetime1">
              <a:rPr lang="en-US" smtClean="0"/>
              <a:pPr/>
              <a:t>5/18/2021</a:t>
            </a:fld>
            <a:endParaRPr lang="en-US"/>
          </a:p>
        </p:txBody>
      </p:sp>
      <p:sp>
        <p:nvSpPr>
          <p:cNvPr id="6" name="Slide Number Placeholder 5"/>
          <p:cNvSpPr>
            <a:spLocks noGrp="1"/>
          </p:cNvSpPr>
          <p:nvPr>
            <p:ph type="sldNum" sz="quarter" idx="12"/>
          </p:nvPr>
        </p:nvSpPr>
        <p:spPr/>
        <p:txBody>
          <a:bodyPr/>
          <a:lstStyle/>
          <a:p>
            <a:fld id="{A0B8CD5D-4E75-4607-B3CA-BE47569DFFB9}" type="slidenum">
              <a:rPr lang="en-US" smtClean="0"/>
              <a:pPr/>
              <a:t>39</a:t>
            </a:fld>
            <a:endParaRPr lang="en-US"/>
          </a:p>
        </p:txBody>
      </p:sp>
    </p:spTree>
    <p:extLst>
      <p:ext uri="{BB962C8B-B14F-4D97-AF65-F5344CB8AC3E}">
        <p14:creationId xmlns:p14="http://schemas.microsoft.com/office/powerpoint/2010/main" val="2325453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57200"/>
            <a:ext cx="3657600" cy="685800"/>
          </a:xfrm>
        </p:spPr>
        <p:txBody>
          <a:bodyPr>
            <a:normAutofit fontScale="90000"/>
          </a:bodyPr>
          <a:lstStyle/>
          <a:p>
            <a:r>
              <a:rPr lang="en-GB" sz="4000" dirty="0"/>
              <a:t>T</a:t>
            </a:r>
            <a:r>
              <a:rPr lang="en-GB" dirty="0"/>
              <a:t>hermal Radiation </a:t>
            </a:r>
            <a:r>
              <a:rPr lang="en-GB" dirty="0" err="1"/>
              <a:t>Contd</a:t>
            </a:r>
            <a:endParaRPr lang="en-US" dirty="0"/>
          </a:p>
        </p:txBody>
      </p:sp>
      <p:pic>
        <p:nvPicPr>
          <p:cNvPr id="5" name="Content Placeholder 4" descr="untitled.bmp"/>
          <p:cNvPicPr>
            <a:picLocks noGrp="1" noChangeAspect="1"/>
          </p:cNvPicPr>
          <p:nvPr>
            <p:ph idx="1"/>
          </p:nvPr>
        </p:nvPicPr>
        <p:blipFill>
          <a:blip r:embed="rId2"/>
          <a:stretch>
            <a:fillRect/>
          </a:stretch>
        </p:blipFill>
        <p:spPr>
          <a:xfrm>
            <a:off x="4278766" y="273051"/>
            <a:ext cx="3704319" cy="5853113"/>
          </a:xfrm>
        </p:spPr>
      </p:pic>
      <p:sp>
        <p:nvSpPr>
          <p:cNvPr id="4" name="Text Placeholder 3"/>
          <p:cNvSpPr>
            <a:spLocks noGrp="1"/>
          </p:cNvSpPr>
          <p:nvPr>
            <p:ph type="body" sz="half" idx="2"/>
          </p:nvPr>
        </p:nvSpPr>
        <p:spPr/>
        <p:txBody>
          <a:bodyPr>
            <a:normAutofit/>
          </a:bodyPr>
          <a:lstStyle/>
          <a:p>
            <a:r>
              <a:rPr lang="en-US" sz="1600" b="1" dirty="0"/>
              <a:t>Figure-28   Electromagnetic Spectrum</a:t>
            </a:r>
          </a:p>
        </p:txBody>
      </p:sp>
      <p:sp>
        <p:nvSpPr>
          <p:cNvPr id="6" name="Date Placeholder 5"/>
          <p:cNvSpPr>
            <a:spLocks noGrp="1"/>
          </p:cNvSpPr>
          <p:nvPr>
            <p:ph type="dt" sz="half" idx="10"/>
          </p:nvPr>
        </p:nvSpPr>
        <p:spPr/>
        <p:txBody>
          <a:bodyPr/>
          <a:lstStyle/>
          <a:p>
            <a:fld id="{3D4E393F-9B15-461A-BD27-145DD47F75C9}" type="datetime1">
              <a:rPr lang="en-US" smtClean="0"/>
              <a:t>5/18/2021</a:t>
            </a:fld>
            <a:endParaRPr lang="en-US"/>
          </a:p>
        </p:txBody>
      </p:sp>
      <p:sp>
        <p:nvSpPr>
          <p:cNvPr id="7" name="Slide Number Placeholder 6"/>
          <p:cNvSpPr>
            <a:spLocks noGrp="1"/>
          </p:cNvSpPr>
          <p:nvPr>
            <p:ph type="sldNum" sz="quarter" idx="12"/>
          </p:nvPr>
        </p:nvSpPr>
        <p:spPr/>
        <p:txBody>
          <a:bodyPr/>
          <a:lstStyle/>
          <a:p>
            <a:fld id="{FB76A10A-FB51-4AAA-AE6A-62DD864F5B7D}"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228600"/>
          </a:xfrm>
        </p:spPr>
        <p:txBody>
          <a:bodyPr>
            <a:normAutofit fontScale="90000"/>
          </a:bodyPr>
          <a:lstStyle/>
          <a:p>
            <a:endParaRPr lang="en-US" dirty="0"/>
          </a:p>
        </p:txBody>
      </p:sp>
      <p:pic>
        <p:nvPicPr>
          <p:cNvPr id="1126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457200"/>
            <a:ext cx="8784291" cy="51054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CABF89D3-941F-46DD-97BA-1724801EE339}" type="datetime1">
              <a:rPr lang="en-US" smtClean="0"/>
              <a:pPr/>
              <a:t>5/18/2021</a:t>
            </a:fld>
            <a:endParaRPr lang="en-US"/>
          </a:p>
        </p:txBody>
      </p:sp>
      <p:sp>
        <p:nvSpPr>
          <p:cNvPr id="5" name="Slide Number Placeholder 4"/>
          <p:cNvSpPr>
            <a:spLocks noGrp="1"/>
          </p:cNvSpPr>
          <p:nvPr>
            <p:ph type="sldNum" sz="quarter" idx="12"/>
          </p:nvPr>
        </p:nvSpPr>
        <p:spPr/>
        <p:txBody>
          <a:bodyPr/>
          <a:lstStyle/>
          <a:p>
            <a:fld id="{A0B8CD5D-4E75-4607-B3CA-BE47569DFFB9}" type="slidenum">
              <a:rPr lang="en-US" smtClean="0"/>
              <a:pPr/>
              <a:t>40</a:t>
            </a:fld>
            <a:endParaRPr lang="en-US"/>
          </a:p>
        </p:txBody>
      </p:sp>
    </p:spTree>
    <p:extLst>
      <p:ext uri="{BB962C8B-B14F-4D97-AF65-F5344CB8AC3E}">
        <p14:creationId xmlns:p14="http://schemas.microsoft.com/office/powerpoint/2010/main" val="458081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a:bodyPr>
          <a:lstStyle/>
          <a:p>
            <a:r>
              <a:rPr lang="en-GB" sz="2400" b="1" dirty="0"/>
              <a:t>Example 3.5   (Page 123)</a:t>
            </a:r>
            <a:endParaRPr lang="en-US" sz="2400" dirty="0"/>
          </a:p>
        </p:txBody>
      </p:sp>
      <p:pic>
        <p:nvPicPr>
          <p:cNvPr id="1229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990600"/>
            <a:ext cx="8686800" cy="55626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5652089B-C213-45D6-90D2-E27A5FC32D4D}" type="datetime1">
              <a:rPr lang="en-US" smtClean="0"/>
              <a:pPr/>
              <a:t>5/18/2021</a:t>
            </a:fld>
            <a:endParaRPr lang="en-US"/>
          </a:p>
        </p:txBody>
      </p:sp>
      <p:sp>
        <p:nvSpPr>
          <p:cNvPr id="5" name="Slide Number Placeholder 4"/>
          <p:cNvSpPr>
            <a:spLocks noGrp="1"/>
          </p:cNvSpPr>
          <p:nvPr>
            <p:ph type="sldNum" sz="quarter" idx="12"/>
          </p:nvPr>
        </p:nvSpPr>
        <p:spPr/>
        <p:txBody>
          <a:bodyPr/>
          <a:lstStyle/>
          <a:p>
            <a:fld id="{A0B8CD5D-4E75-4607-B3CA-BE47569DFFB9}" type="slidenum">
              <a:rPr lang="en-US" smtClean="0"/>
              <a:pPr/>
              <a:t>41</a:t>
            </a:fld>
            <a:endParaRPr lang="en-US"/>
          </a:p>
        </p:txBody>
      </p:sp>
    </p:spTree>
    <p:extLst>
      <p:ext uri="{BB962C8B-B14F-4D97-AF65-F5344CB8AC3E}">
        <p14:creationId xmlns:p14="http://schemas.microsoft.com/office/powerpoint/2010/main" val="10298190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4638"/>
            <a:ext cx="4267200" cy="639762"/>
          </a:xfrm>
        </p:spPr>
        <p:txBody>
          <a:bodyPr>
            <a:normAutofit fontScale="90000"/>
          </a:bodyPr>
          <a:lstStyle/>
          <a:p>
            <a:r>
              <a:rPr lang="en-US" b="1" dirty="0">
                <a:solidFill>
                  <a:srgbClr val="FF0000"/>
                </a:solidFill>
              </a:rPr>
              <a:t>Solution</a:t>
            </a:r>
          </a:p>
        </p:txBody>
      </p:sp>
      <p:sp>
        <p:nvSpPr>
          <p:cNvPr id="3" name="Content Placeholder 2"/>
          <p:cNvSpPr>
            <a:spLocks noGrp="1"/>
          </p:cNvSpPr>
          <p:nvPr>
            <p:ph idx="1"/>
          </p:nvPr>
        </p:nvSpPr>
        <p:spPr>
          <a:xfrm>
            <a:off x="457200" y="990600"/>
            <a:ext cx="8229600" cy="5135563"/>
          </a:xfrm>
        </p:spPr>
        <p:txBody>
          <a:bodyPr>
            <a:normAutofit fontScale="62500" lnSpcReduction="20000"/>
          </a:bodyPr>
          <a:lstStyle/>
          <a:p>
            <a:pPr marL="0" marR="0" algn="just">
              <a:lnSpc>
                <a:spcPct val="115000"/>
              </a:lnSpc>
              <a:spcBef>
                <a:spcPts val="0"/>
              </a:spcBef>
              <a:spcAft>
                <a:spcPts val="1000"/>
              </a:spcAft>
            </a:pPr>
            <a:r>
              <a:rPr lang="en-GB" dirty="0">
                <a:latin typeface="Times New Roman"/>
                <a:ea typeface="Calibri"/>
              </a:rPr>
              <a:t>The outer surface of the smaller sphere (surface 1) and inner surface of the larger sphere (surface 2) form a two-surface enclosure. Thus, </a:t>
            </a:r>
            <a:r>
              <a:rPr lang="en-GB" i="1" dirty="0">
                <a:latin typeface="Times New Roman"/>
                <a:ea typeface="Calibri"/>
              </a:rPr>
              <a:t>N</a:t>
            </a:r>
            <a:r>
              <a:rPr lang="en-GB" dirty="0">
                <a:latin typeface="Times New Roman"/>
                <a:ea typeface="Calibri"/>
              </a:rPr>
              <a:t> = 2; implying that the enclosure involves </a:t>
            </a:r>
            <a:r>
              <a:rPr lang="en-GB" i="1" dirty="0">
                <a:latin typeface="Times New Roman"/>
                <a:ea typeface="Calibri"/>
              </a:rPr>
              <a:t>N</a:t>
            </a:r>
            <a:r>
              <a:rPr lang="en-GB" baseline="30000" dirty="0">
                <a:latin typeface="Times New Roman"/>
                <a:ea typeface="Calibri"/>
              </a:rPr>
              <a:t>2</a:t>
            </a:r>
            <a:r>
              <a:rPr lang="en-GB" dirty="0">
                <a:latin typeface="Times New Roman"/>
                <a:ea typeface="Calibri"/>
              </a:rPr>
              <a:t> = 2</a:t>
            </a:r>
            <a:r>
              <a:rPr lang="en-GB" i="1" baseline="30000" dirty="0">
                <a:latin typeface="Times New Roman"/>
                <a:ea typeface="Calibri"/>
              </a:rPr>
              <a:t>2</a:t>
            </a:r>
            <a:r>
              <a:rPr lang="en-GB" dirty="0">
                <a:latin typeface="Times New Roman"/>
                <a:ea typeface="Calibri"/>
              </a:rPr>
              <a:t> = 4 view factors. These view factors are: F</a:t>
            </a:r>
            <a:r>
              <a:rPr lang="en-GB" baseline="-25000" dirty="0">
                <a:latin typeface="Times New Roman"/>
                <a:ea typeface="Calibri"/>
              </a:rPr>
              <a:t>11</a:t>
            </a:r>
            <a:r>
              <a:rPr lang="en-GB" dirty="0">
                <a:latin typeface="Times New Roman"/>
                <a:ea typeface="Calibri"/>
              </a:rPr>
              <a:t>, F</a:t>
            </a:r>
            <a:r>
              <a:rPr lang="en-GB" baseline="-25000" dirty="0">
                <a:latin typeface="Times New Roman"/>
                <a:ea typeface="Calibri"/>
              </a:rPr>
              <a:t>12</a:t>
            </a:r>
            <a:r>
              <a:rPr lang="en-GB" dirty="0">
                <a:latin typeface="Times New Roman"/>
                <a:ea typeface="Calibri"/>
              </a:rPr>
              <a:t>, F</a:t>
            </a:r>
            <a:r>
              <a:rPr lang="en-GB" baseline="-25000" dirty="0">
                <a:latin typeface="Times New Roman"/>
                <a:ea typeface="Calibri"/>
              </a:rPr>
              <a:t>21</a:t>
            </a:r>
            <a:r>
              <a:rPr lang="en-GB" dirty="0">
                <a:latin typeface="Times New Roman"/>
                <a:ea typeface="Calibri"/>
              </a:rPr>
              <a:t>, F</a:t>
            </a:r>
            <a:r>
              <a:rPr lang="en-GB" baseline="-25000" dirty="0">
                <a:latin typeface="Times New Roman"/>
                <a:ea typeface="Calibri"/>
              </a:rPr>
              <a:t>22</a:t>
            </a:r>
            <a:r>
              <a:rPr lang="en-GB" dirty="0">
                <a:latin typeface="Times New Roman"/>
                <a:ea typeface="Calibri"/>
              </a:rPr>
              <a:t>. In this two-surface enclosure, we need to determine only</a:t>
            </a:r>
            <a:endParaRPr lang="en-US" dirty="0">
              <a:latin typeface="Times New Roman"/>
              <a:ea typeface="Calibri"/>
            </a:endParaRPr>
          </a:p>
          <a:p>
            <a:pPr marL="0" marR="0" algn="just">
              <a:lnSpc>
                <a:spcPct val="115000"/>
              </a:lnSpc>
              <a:spcBef>
                <a:spcPts val="0"/>
              </a:spcBef>
              <a:spcAft>
                <a:spcPts val="1000"/>
              </a:spcAft>
            </a:pPr>
            <a:endParaRPr lang="en-GB" dirty="0">
              <a:latin typeface="Times New Roman"/>
              <a:ea typeface="Calibri"/>
            </a:endParaRPr>
          </a:p>
          <a:p>
            <a:pPr marL="0" marR="0" indent="0" algn="just">
              <a:lnSpc>
                <a:spcPct val="115000"/>
              </a:lnSpc>
              <a:spcBef>
                <a:spcPts val="0"/>
              </a:spcBef>
              <a:spcAft>
                <a:spcPts val="1000"/>
              </a:spcAft>
              <a:buNone/>
            </a:pPr>
            <a:r>
              <a:rPr lang="en-GB" dirty="0">
                <a:latin typeface="Times New Roman"/>
                <a:ea typeface="Calibri"/>
              </a:rPr>
              <a:t>		 </a:t>
            </a:r>
            <a:endParaRPr lang="en-US" dirty="0">
              <a:latin typeface="Times New Roman"/>
              <a:ea typeface="Calibri"/>
            </a:endParaRPr>
          </a:p>
          <a:p>
            <a:pPr marL="0" marR="0" indent="0" algn="just">
              <a:lnSpc>
                <a:spcPct val="115000"/>
              </a:lnSpc>
              <a:spcBef>
                <a:spcPts val="0"/>
              </a:spcBef>
              <a:spcAft>
                <a:spcPts val="1000"/>
              </a:spcAft>
              <a:buNone/>
            </a:pPr>
            <a:r>
              <a:rPr lang="en-GB" dirty="0">
                <a:latin typeface="Times New Roman"/>
                <a:ea typeface="Calibri"/>
              </a:rPr>
              <a:t>view factor directly</a:t>
            </a:r>
            <a:r>
              <a:rPr lang="en-GB" b="1" dirty="0">
                <a:latin typeface="Times New Roman"/>
                <a:ea typeface="Calibri"/>
              </a:rPr>
              <a:t>.</a:t>
            </a:r>
            <a:r>
              <a:rPr lang="en-GB" dirty="0">
                <a:latin typeface="Times New Roman"/>
                <a:ea typeface="Calibri"/>
              </a:rPr>
              <a:t> The remaining three view factors can be determined by the application of the </a:t>
            </a:r>
            <a:r>
              <a:rPr lang="en-GB" dirty="0">
                <a:solidFill>
                  <a:srgbClr val="FF0000"/>
                </a:solidFill>
                <a:latin typeface="Times New Roman"/>
                <a:ea typeface="Calibri"/>
              </a:rPr>
              <a:t>summation and reciprocity rules</a:t>
            </a:r>
            <a:r>
              <a:rPr lang="en-GB" dirty="0">
                <a:latin typeface="Times New Roman"/>
                <a:ea typeface="Calibri"/>
              </a:rPr>
              <a:t>. But it turns out that we can determine not only one but two view factors directly in this case by a simple inspection.</a:t>
            </a:r>
            <a:endParaRPr lang="en-US" dirty="0">
              <a:latin typeface="Times New Roman"/>
              <a:ea typeface="Calibri"/>
            </a:endParaRPr>
          </a:p>
          <a:p>
            <a:pPr marL="0" marR="0" algn="just">
              <a:lnSpc>
                <a:spcPct val="115000"/>
              </a:lnSpc>
              <a:spcBef>
                <a:spcPts val="0"/>
              </a:spcBef>
              <a:spcAft>
                <a:spcPts val="0"/>
              </a:spcAft>
            </a:pPr>
            <a:r>
              <a:rPr lang="en-GB" b="1" dirty="0">
                <a:latin typeface="Times New Roman"/>
                <a:ea typeface="Calibri"/>
              </a:rPr>
              <a:t> F</a:t>
            </a:r>
            <a:r>
              <a:rPr lang="en-GB" b="1" baseline="-25000" dirty="0">
                <a:latin typeface="Times New Roman"/>
                <a:ea typeface="Calibri"/>
              </a:rPr>
              <a:t>11</a:t>
            </a:r>
            <a:r>
              <a:rPr lang="en-GB" b="1" dirty="0">
                <a:latin typeface="Times New Roman"/>
                <a:ea typeface="Calibri"/>
              </a:rPr>
              <a:t> = 0</a:t>
            </a:r>
            <a:r>
              <a:rPr lang="en-GB" dirty="0">
                <a:latin typeface="Times New Roman"/>
                <a:ea typeface="Calibri"/>
              </a:rPr>
              <a:t>, since no radiation leaving surface 1 strikes itself and </a:t>
            </a:r>
            <a:r>
              <a:rPr lang="en-GB" b="1" dirty="0">
                <a:latin typeface="Times New Roman"/>
                <a:ea typeface="Calibri"/>
              </a:rPr>
              <a:t>F</a:t>
            </a:r>
            <a:r>
              <a:rPr lang="en-GB" b="1" baseline="-25000" dirty="0">
                <a:latin typeface="Times New Roman"/>
                <a:ea typeface="Calibri"/>
              </a:rPr>
              <a:t>12</a:t>
            </a:r>
            <a:r>
              <a:rPr lang="en-GB" b="1" dirty="0">
                <a:latin typeface="Times New Roman"/>
                <a:ea typeface="Calibri"/>
              </a:rPr>
              <a:t> = 1</a:t>
            </a:r>
            <a:r>
              <a:rPr lang="en-GB" dirty="0">
                <a:latin typeface="Times New Roman"/>
                <a:ea typeface="Calibri"/>
              </a:rPr>
              <a:t>, since all radiation leaving surface 1 strikes surface 2. The view factor F</a:t>
            </a:r>
            <a:r>
              <a:rPr lang="en-GB" baseline="-25000" dirty="0">
                <a:latin typeface="Times New Roman"/>
                <a:ea typeface="Calibri"/>
              </a:rPr>
              <a:t>21</a:t>
            </a:r>
            <a:r>
              <a:rPr lang="en-GB" dirty="0">
                <a:latin typeface="Times New Roman"/>
                <a:ea typeface="Calibri"/>
              </a:rPr>
              <a:t> is determined by applying the reciprocity rule to surfaces 1 and 2.</a:t>
            </a:r>
            <a:endParaRPr lang="en-US" dirty="0">
              <a:latin typeface="Times New Roman"/>
              <a:ea typeface="Calibri"/>
            </a:endParaRPr>
          </a:p>
          <a:p>
            <a:pPr marL="0" marR="0" indent="0" algn="just">
              <a:lnSpc>
                <a:spcPct val="115000"/>
              </a:lnSpc>
              <a:spcBef>
                <a:spcPts val="0"/>
              </a:spcBef>
              <a:spcAft>
                <a:spcPts val="0"/>
              </a:spcAft>
              <a:buNone/>
            </a:pPr>
            <a:r>
              <a:rPr lang="en-GB" dirty="0">
                <a:latin typeface="Times New Roman"/>
                <a:ea typeface="Calibri"/>
              </a:rPr>
              <a:t>		 </a:t>
            </a:r>
            <a:endParaRPr lang="en-US" dirty="0">
              <a:latin typeface="Times New Roman"/>
              <a:ea typeface="Calibri"/>
            </a:endParaRPr>
          </a:p>
          <a:p>
            <a:pPr marL="0" indent="0">
              <a:buNone/>
            </a:pPr>
            <a:endParaRPr 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nvGraphicFramePr>
        <p:xfrm>
          <a:off x="1219200" y="2438400"/>
          <a:ext cx="2971800" cy="466725"/>
        </p:xfrm>
        <a:graphic>
          <a:graphicData uri="http://schemas.openxmlformats.org/presentationml/2006/ole">
            <mc:AlternateContent xmlns:mc="http://schemas.openxmlformats.org/markup-compatibility/2006">
              <mc:Choice xmlns:v="urn:schemas-microsoft-com:vml" Requires="v">
                <p:oleObj name="Equation" r:id="rId2" imgW="1701800" imgH="393700" progId="Equation.3">
                  <p:embed/>
                </p:oleObj>
              </mc:Choice>
              <mc:Fallback>
                <p:oleObj name="Equation" r:id="rId2" imgW="1701800" imgH="393700" progId="Equation.3">
                  <p:embed/>
                  <p:pic>
                    <p:nvPicPr>
                      <p:cNvPr id="5"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38400"/>
                        <a:ext cx="297180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nvGraphicFramePr>
        <p:xfrm>
          <a:off x="1447800" y="5562600"/>
          <a:ext cx="1371600" cy="304800"/>
        </p:xfrm>
        <a:graphic>
          <a:graphicData uri="http://schemas.openxmlformats.org/presentationml/2006/ole">
            <mc:AlternateContent xmlns:mc="http://schemas.openxmlformats.org/markup-compatibility/2006">
              <mc:Choice xmlns:v="urn:schemas-microsoft-com:vml" Requires="v">
                <p:oleObj name="Equation" r:id="rId4" imgW="875920" imgH="215806" progId="Equation.3">
                  <p:embed/>
                </p:oleObj>
              </mc:Choice>
              <mc:Fallback>
                <p:oleObj name="Equation" r:id="rId4" imgW="875920" imgH="215806" progId="Equation.3">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5562600"/>
                        <a:ext cx="13716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Date Placeholder 7"/>
          <p:cNvSpPr>
            <a:spLocks noGrp="1"/>
          </p:cNvSpPr>
          <p:nvPr>
            <p:ph type="dt" sz="half" idx="10"/>
          </p:nvPr>
        </p:nvSpPr>
        <p:spPr/>
        <p:txBody>
          <a:bodyPr/>
          <a:lstStyle/>
          <a:p>
            <a:fld id="{298235DA-BD1F-4122-8346-E94ECE070DB4}" type="datetime1">
              <a:rPr lang="en-US" smtClean="0"/>
              <a:pPr/>
              <a:t>5/18/2021</a:t>
            </a:fld>
            <a:endParaRPr lang="en-US"/>
          </a:p>
        </p:txBody>
      </p:sp>
      <p:sp>
        <p:nvSpPr>
          <p:cNvPr id="9" name="Slide Number Placeholder 8"/>
          <p:cNvSpPr>
            <a:spLocks noGrp="1"/>
          </p:cNvSpPr>
          <p:nvPr>
            <p:ph type="sldNum" sz="quarter" idx="12"/>
          </p:nvPr>
        </p:nvSpPr>
        <p:spPr/>
        <p:txBody>
          <a:bodyPr/>
          <a:lstStyle/>
          <a:p>
            <a:fld id="{A0B8CD5D-4E75-4607-B3CA-BE47569DFFB9}" type="slidenum">
              <a:rPr lang="en-US" smtClean="0"/>
              <a:pPr/>
              <a:t>42</a:t>
            </a:fld>
            <a:endParaRPr lang="en-US"/>
          </a:p>
        </p:txBody>
      </p:sp>
    </p:spTree>
    <p:extLst>
      <p:ext uri="{BB962C8B-B14F-4D97-AF65-F5344CB8AC3E}">
        <p14:creationId xmlns:p14="http://schemas.microsoft.com/office/powerpoint/2010/main" val="37306256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228600"/>
          </a:xfrm>
        </p:spPr>
        <p:txBody>
          <a:bodyPr>
            <a:normAutofit fontScale="90000"/>
          </a:bodyPr>
          <a:lstStyle/>
          <a:p>
            <a:endParaRPr lang="en-US" dirty="0"/>
          </a:p>
        </p:txBody>
      </p:sp>
      <p:pic>
        <p:nvPicPr>
          <p:cNvPr id="1433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76200"/>
            <a:ext cx="7772400" cy="31242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A1722736-7603-4610-991D-D7EED0B18757}" type="datetime1">
              <a:rPr lang="en-US" smtClean="0"/>
              <a:pPr/>
              <a:t>5/18/2021</a:t>
            </a:fld>
            <a:endParaRPr lang="en-US"/>
          </a:p>
        </p:txBody>
      </p:sp>
      <p:sp>
        <p:nvSpPr>
          <p:cNvPr id="5" name="Slide Number Placeholder 4"/>
          <p:cNvSpPr>
            <a:spLocks noGrp="1"/>
          </p:cNvSpPr>
          <p:nvPr>
            <p:ph type="sldNum" sz="quarter" idx="12"/>
          </p:nvPr>
        </p:nvSpPr>
        <p:spPr/>
        <p:txBody>
          <a:bodyPr/>
          <a:lstStyle/>
          <a:p>
            <a:fld id="{A0B8CD5D-4E75-4607-B3CA-BE47569DFFB9}" type="slidenum">
              <a:rPr lang="en-US" smtClean="0"/>
              <a:pPr/>
              <a:t>43</a:t>
            </a:fld>
            <a:endParaRPr lang="en-US"/>
          </a:p>
        </p:txBody>
      </p:sp>
    </p:spTree>
    <p:extLst>
      <p:ext uri="{BB962C8B-B14F-4D97-AF65-F5344CB8AC3E}">
        <p14:creationId xmlns:p14="http://schemas.microsoft.com/office/powerpoint/2010/main" val="1829778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5562600" cy="609600"/>
          </a:xfrm>
        </p:spPr>
        <p:txBody>
          <a:bodyPr>
            <a:normAutofit/>
          </a:bodyPr>
          <a:lstStyle/>
          <a:p>
            <a:r>
              <a:rPr lang="en-GB" sz="3200" b="1" dirty="0">
                <a:solidFill>
                  <a:srgbClr val="FF0000"/>
                </a:solidFill>
              </a:rPr>
              <a:t>The Superposition Rule </a:t>
            </a:r>
            <a:endParaRPr lang="en-US" sz="3200" b="1" dirty="0">
              <a:solidFill>
                <a:srgbClr val="FF0000"/>
              </a:solidFill>
            </a:endParaRPr>
          </a:p>
        </p:txBody>
      </p:sp>
      <p:pic>
        <p:nvPicPr>
          <p:cNvPr id="1536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762000"/>
            <a:ext cx="8001000" cy="56388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9B7438A4-A38F-42DD-B284-8B37C4E9ED2F}" type="datetime1">
              <a:rPr lang="en-US" smtClean="0"/>
              <a:pPr/>
              <a:t>5/18/2021</a:t>
            </a:fld>
            <a:endParaRPr lang="en-US"/>
          </a:p>
        </p:txBody>
      </p:sp>
      <p:sp>
        <p:nvSpPr>
          <p:cNvPr id="5" name="Slide Number Placeholder 4"/>
          <p:cNvSpPr>
            <a:spLocks noGrp="1"/>
          </p:cNvSpPr>
          <p:nvPr>
            <p:ph type="sldNum" sz="quarter" idx="12"/>
          </p:nvPr>
        </p:nvSpPr>
        <p:spPr/>
        <p:txBody>
          <a:bodyPr/>
          <a:lstStyle/>
          <a:p>
            <a:fld id="{A0B8CD5D-4E75-4607-B3CA-BE47569DFFB9}" type="slidenum">
              <a:rPr lang="en-US" smtClean="0"/>
              <a:pPr/>
              <a:t>44</a:t>
            </a:fld>
            <a:endParaRPr lang="en-US"/>
          </a:p>
        </p:txBody>
      </p:sp>
    </p:spTree>
    <p:extLst>
      <p:ext uri="{BB962C8B-B14F-4D97-AF65-F5344CB8AC3E}">
        <p14:creationId xmlns:p14="http://schemas.microsoft.com/office/powerpoint/2010/main" val="15105167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9200"/>
            <a:ext cx="8229600" cy="457200"/>
          </a:xfrm>
        </p:spPr>
        <p:txBody>
          <a:bodyPr>
            <a:normAutofit fontScale="90000"/>
          </a:bodyPr>
          <a:lstStyle/>
          <a:p>
            <a:endParaRPr lang="en-US" dirty="0"/>
          </a:p>
        </p:txBody>
      </p:sp>
      <p:pic>
        <p:nvPicPr>
          <p:cNvPr id="1638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304800"/>
            <a:ext cx="8229600" cy="59436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66218910-E3FA-44FF-BC6B-098A1938ED97}" type="datetime1">
              <a:rPr lang="en-US" smtClean="0"/>
              <a:pPr/>
              <a:t>5/18/2021</a:t>
            </a:fld>
            <a:endParaRPr lang="en-US"/>
          </a:p>
        </p:txBody>
      </p:sp>
      <p:sp>
        <p:nvSpPr>
          <p:cNvPr id="5" name="Slide Number Placeholder 4"/>
          <p:cNvSpPr>
            <a:spLocks noGrp="1"/>
          </p:cNvSpPr>
          <p:nvPr>
            <p:ph type="sldNum" sz="quarter" idx="12"/>
          </p:nvPr>
        </p:nvSpPr>
        <p:spPr/>
        <p:txBody>
          <a:bodyPr/>
          <a:lstStyle/>
          <a:p>
            <a:fld id="{A0B8CD5D-4E75-4607-B3CA-BE47569DFFB9}" type="slidenum">
              <a:rPr lang="en-US" smtClean="0"/>
              <a:pPr/>
              <a:t>45</a:t>
            </a:fld>
            <a:endParaRPr lang="en-US"/>
          </a:p>
        </p:txBody>
      </p:sp>
    </p:spTree>
    <p:extLst>
      <p:ext uri="{BB962C8B-B14F-4D97-AF65-F5344CB8AC3E}">
        <p14:creationId xmlns:p14="http://schemas.microsoft.com/office/powerpoint/2010/main" val="28234789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534400" cy="609600"/>
          </a:xfrm>
        </p:spPr>
        <p:txBody>
          <a:bodyPr>
            <a:normAutofit/>
          </a:bodyPr>
          <a:lstStyle/>
          <a:p>
            <a:r>
              <a:rPr lang="en-GB" sz="2400" b="1" dirty="0">
                <a:solidFill>
                  <a:srgbClr val="FF0000"/>
                </a:solidFill>
              </a:rPr>
              <a:t>Example 3.6:  Fraction of radiation leaving an opening (page 125)</a:t>
            </a:r>
            <a:endParaRPr lang="en-US" sz="2400" dirty="0">
              <a:solidFill>
                <a:srgbClr val="FF0000"/>
              </a:solidFill>
            </a:endParaRPr>
          </a:p>
        </p:txBody>
      </p:sp>
      <p:pic>
        <p:nvPicPr>
          <p:cNvPr id="1741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914400"/>
            <a:ext cx="8534400" cy="5334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3E766A09-D748-4367-A9A1-5091542A5080}" type="datetime1">
              <a:rPr lang="en-US" smtClean="0"/>
              <a:pPr/>
              <a:t>5/18/2021</a:t>
            </a:fld>
            <a:endParaRPr lang="en-US"/>
          </a:p>
        </p:txBody>
      </p:sp>
      <p:sp>
        <p:nvSpPr>
          <p:cNvPr id="5" name="Slide Number Placeholder 4"/>
          <p:cNvSpPr>
            <a:spLocks noGrp="1"/>
          </p:cNvSpPr>
          <p:nvPr>
            <p:ph type="sldNum" sz="quarter" idx="12"/>
          </p:nvPr>
        </p:nvSpPr>
        <p:spPr/>
        <p:txBody>
          <a:bodyPr/>
          <a:lstStyle/>
          <a:p>
            <a:fld id="{A0B8CD5D-4E75-4607-B3CA-BE47569DFFB9}" type="slidenum">
              <a:rPr lang="en-US" smtClean="0"/>
              <a:pPr/>
              <a:t>46</a:t>
            </a:fld>
            <a:endParaRPr lang="en-US"/>
          </a:p>
        </p:txBody>
      </p:sp>
    </p:spTree>
    <p:extLst>
      <p:ext uri="{BB962C8B-B14F-4D97-AF65-F5344CB8AC3E}">
        <p14:creationId xmlns:p14="http://schemas.microsoft.com/office/powerpoint/2010/main" val="34138655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152400"/>
            <a:ext cx="4191000" cy="609600"/>
          </a:xfrm>
        </p:spPr>
        <p:txBody>
          <a:bodyPr>
            <a:normAutofit/>
          </a:bodyPr>
          <a:lstStyle/>
          <a:p>
            <a:r>
              <a:rPr lang="en-GB" sz="3200" b="1" dirty="0">
                <a:solidFill>
                  <a:srgbClr val="FF0000"/>
                </a:solidFill>
              </a:rPr>
              <a:t>Solution</a:t>
            </a:r>
            <a:endParaRPr lang="en-US" sz="3200" dirty="0">
              <a:solidFill>
                <a:srgbClr val="FF0000"/>
              </a:solidFill>
            </a:endParaRPr>
          </a:p>
        </p:txBody>
      </p:sp>
      <p:pic>
        <p:nvPicPr>
          <p:cNvPr id="18435"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914400"/>
            <a:ext cx="8839200" cy="56388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9903FAAA-538D-4535-B306-AABED55B2299}" type="datetime1">
              <a:rPr lang="en-US" smtClean="0"/>
              <a:pPr/>
              <a:t>5/18/2021</a:t>
            </a:fld>
            <a:endParaRPr lang="en-US"/>
          </a:p>
        </p:txBody>
      </p:sp>
      <p:sp>
        <p:nvSpPr>
          <p:cNvPr id="5" name="Slide Number Placeholder 4"/>
          <p:cNvSpPr>
            <a:spLocks noGrp="1"/>
          </p:cNvSpPr>
          <p:nvPr>
            <p:ph type="sldNum" sz="quarter" idx="12"/>
          </p:nvPr>
        </p:nvSpPr>
        <p:spPr/>
        <p:txBody>
          <a:bodyPr/>
          <a:lstStyle/>
          <a:p>
            <a:fld id="{A0B8CD5D-4E75-4607-B3CA-BE47569DFFB9}" type="slidenum">
              <a:rPr lang="en-US" smtClean="0"/>
              <a:pPr/>
              <a:t>47</a:t>
            </a:fld>
            <a:endParaRPr lang="en-US"/>
          </a:p>
        </p:txBody>
      </p:sp>
    </p:spTree>
    <p:extLst>
      <p:ext uri="{BB962C8B-B14F-4D97-AF65-F5344CB8AC3E}">
        <p14:creationId xmlns:p14="http://schemas.microsoft.com/office/powerpoint/2010/main" val="39853188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457200"/>
          </a:xfrm>
        </p:spPr>
        <p:txBody>
          <a:bodyPr>
            <a:normAutofit fontScale="90000"/>
          </a:bodyPr>
          <a:lstStyle/>
          <a:p>
            <a:endParaRPr lang="en-US" dirty="0"/>
          </a:p>
        </p:txBody>
      </p:sp>
      <p:pic>
        <p:nvPicPr>
          <p:cNvPr id="1945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457201"/>
            <a:ext cx="8077200" cy="434339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E82F0A6B-85A2-4CCD-B6D1-B81E678D2A46}" type="datetime1">
              <a:rPr lang="en-US" smtClean="0"/>
              <a:pPr/>
              <a:t>5/18/2021</a:t>
            </a:fld>
            <a:endParaRPr lang="en-US"/>
          </a:p>
        </p:txBody>
      </p:sp>
      <p:sp>
        <p:nvSpPr>
          <p:cNvPr id="5" name="Slide Number Placeholder 4"/>
          <p:cNvSpPr>
            <a:spLocks noGrp="1"/>
          </p:cNvSpPr>
          <p:nvPr>
            <p:ph type="sldNum" sz="quarter" idx="12"/>
          </p:nvPr>
        </p:nvSpPr>
        <p:spPr/>
        <p:txBody>
          <a:bodyPr/>
          <a:lstStyle/>
          <a:p>
            <a:fld id="{A0B8CD5D-4E75-4607-B3CA-BE47569DFFB9}" type="slidenum">
              <a:rPr lang="en-US" smtClean="0"/>
              <a:pPr/>
              <a:t>48</a:t>
            </a:fld>
            <a:endParaRPr lang="en-US"/>
          </a:p>
        </p:txBody>
      </p:sp>
    </p:spTree>
    <p:extLst>
      <p:ext uri="{BB962C8B-B14F-4D97-AF65-F5344CB8AC3E}">
        <p14:creationId xmlns:p14="http://schemas.microsoft.com/office/powerpoint/2010/main" val="30877664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normAutofit/>
          </a:bodyPr>
          <a:lstStyle/>
          <a:p>
            <a:r>
              <a:rPr lang="en-GB" sz="2800" b="1" dirty="0">
                <a:solidFill>
                  <a:srgbClr val="FF0000"/>
                </a:solidFill>
              </a:rPr>
              <a:t>The Symmetry Rule</a:t>
            </a:r>
            <a:endParaRPr lang="en-US" sz="2800" dirty="0">
              <a:solidFill>
                <a:srgbClr val="FF0000"/>
              </a:solidFill>
            </a:endParaRPr>
          </a:p>
        </p:txBody>
      </p:sp>
      <p:pic>
        <p:nvPicPr>
          <p:cNvPr id="2048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990600"/>
            <a:ext cx="8915400" cy="487679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88915139-1D21-41D1-8900-4806B9ACCD10}" type="datetime1">
              <a:rPr lang="en-US" smtClean="0"/>
              <a:pPr/>
              <a:t>5/18/2021</a:t>
            </a:fld>
            <a:endParaRPr lang="en-US"/>
          </a:p>
        </p:txBody>
      </p:sp>
      <p:sp>
        <p:nvSpPr>
          <p:cNvPr id="5" name="Slide Number Placeholder 4"/>
          <p:cNvSpPr>
            <a:spLocks noGrp="1"/>
          </p:cNvSpPr>
          <p:nvPr>
            <p:ph type="sldNum" sz="quarter" idx="12"/>
          </p:nvPr>
        </p:nvSpPr>
        <p:spPr/>
        <p:txBody>
          <a:bodyPr/>
          <a:lstStyle/>
          <a:p>
            <a:fld id="{A0B8CD5D-4E75-4607-B3CA-BE47569DFFB9}" type="slidenum">
              <a:rPr lang="en-US" smtClean="0"/>
              <a:pPr/>
              <a:t>49</a:t>
            </a:fld>
            <a:endParaRPr lang="en-US"/>
          </a:p>
        </p:txBody>
      </p:sp>
    </p:spTree>
    <p:extLst>
      <p:ext uri="{BB962C8B-B14F-4D97-AF65-F5344CB8AC3E}">
        <p14:creationId xmlns:p14="http://schemas.microsoft.com/office/powerpoint/2010/main" val="3953550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274638"/>
            <a:ext cx="4800600" cy="487362"/>
          </a:xfrm>
        </p:spPr>
        <p:txBody>
          <a:bodyPr>
            <a:normAutofit/>
          </a:bodyPr>
          <a:lstStyle/>
          <a:p>
            <a:r>
              <a:rPr lang="en-US" sz="2400" dirty="0"/>
              <a:t>THERMAL RADIATION CONTD</a:t>
            </a:r>
          </a:p>
        </p:txBody>
      </p:sp>
      <p:sp>
        <p:nvSpPr>
          <p:cNvPr id="3" name="Content Placeholder 2"/>
          <p:cNvSpPr>
            <a:spLocks noGrp="1"/>
          </p:cNvSpPr>
          <p:nvPr>
            <p:ph idx="1"/>
          </p:nvPr>
        </p:nvSpPr>
        <p:spPr>
          <a:xfrm>
            <a:off x="381000" y="838200"/>
            <a:ext cx="8305800" cy="5638800"/>
          </a:xfrm>
        </p:spPr>
        <p:txBody>
          <a:bodyPr>
            <a:normAutofit/>
          </a:bodyPr>
          <a:lstStyle/>
          <a:p>
            <a:pPr algn="just"/>
            <a:r>
              <a:rPr lang="en-GB" sz="2000" dirty="0"/>
              <a:t>A body that emits some radiation in the visible range is called a light source. The electromagnetic radiation emitted by the sun is known as solar radiation, and nearly all of it falls into the wavelength band of 0.3 - 3 . Almost half of solar radiation is light, with the remaining being ultraviolet (0.01 – 0.40 ) and infrared (0.76 - 100 ). </a:t>
            </a:r>
            <a:endParaRPr lang="en-US" sz="2000" dirty="0"/>
          </a:p>
          <a:p>
            <a:pPr algn="just"/>
            <a:r>
              <a:rPr lang="en-GB" sz="2000" dirty="0"/>
              <a:t>Bodies at room temperature emit radiation in the </a:t>
            </a:r>
            <a:r>
              <a:rPr lang="en-GB" sz="2000" b="1" dirty="0"/>
              <a:t>infrared</a:t>
            </a:r>
            <a:r>
              <a:rPr lang="en-GB" sz="2000" dirty="0"/>
              <a:t> range, which extends from 0.76 to 100 μm. </a:t>
            </a:r>
          </a:p>
          <a:p>
            <a:pPr algn="just"/>
            <a:r>
              <a:rPr lang="en-GB" sz="2000" dirty="0">
                <a:solidFill>
                  <a:srgbClr val="FF0000"/>
                </a:solidFill>
              </a:rPr>
              <a:t>Bodies start emitting noticeable visible radiation at temperatures above 800K. </a:t>
            </a:r>
          </a:p>
          <a:p>
            <a:pPr algn="just"/>
            <a:r>
              <a:rPr lang="en-GB" sz="2000" b="1" dirty="0"/>
              <a:t>The tungsten filament of a light bulb must be heated above 2000 K before it can emit any significant amount of radiation in the visible range. </a:t>
            </a:r>
            <a:endParaRPr lang="en-US" sz="2000" b="1" dirty="0"/>
          </a:p>
          <a:p>
            <a:pPr algn="just"/>
            <a:r>
              <a:rPr lang="en-GB" sz="2000" b="1" i="1" dirty="0">
                <a:solidFill>
                  <a:schemeClr val="tx2"/>
                </a:solidFill>
              </a:rPr>
              <a:t>In heat transfer studies; we are interested in the energy emitted by bodies because of their temperature only. Therefore, we shall limit ourselves to thermal radiation or simply radiation. </a:t>
            </a:r>
            <a:r>
              <a:rPr lang="en-GB" sz="2000" b="1" i="1" u="sng" dirty="0">
                <a:solidFill>
                  <a:schemeClr val="tx2"/>
                </a:solidFill>
              </a:rPr>
              <a:t>Though radiation is a volumetric phenomenon, for opaque (non-transparent) solids such as metals, wood and rocks, radiation is considered to be a surface phenomenon. </a:t>
            </a:r>
            <a:endParaRPr lang="en-US" sz="2000" b="1" u="sng" dirty="0">
              <a:solidFill>
                <a:schemeClr val="tx2"/>
              </a:solidFill>
            </a:endParaRPr>
          </a:p>
          <a:p>
            <a:pPr algn="just"/>
            <a:endParaRPr lang="en-US" sz="2000" dirty="0"/>
          </a:p>
        </p:txBody>
      </p:sp>
      <p:sp>
        <p:nvSpPr>
          <p:cNvPr id="4" name="Date Placeholder 3"/>
          <p:cNvSpPr>
            <a:spLocks noGrp="1"/>
          </p:cNvSpPr>
          <p:nvPr>
            <p:ph type="dt" sz="half" idx="10"/>
          </p:nvPr>
        </p:nvSpPr>
        <p:spPr/>
        <p:txBody>
          <a:bodyPr/>
          <a:lstStyle/>
          <a:p>
            <a:fld id="{B3DCFB4B-4141-4561-A552-A3E51A8416E2}" type="datetime1">
              <a:rPr lang="en-US" smtClean="0"/>
              <a:t>5/18/2021</a:t>
            </a:fld>
            <a:endParaRPr lang="en-US"/>
          </a:p>
        </p:txBody>
      </p:sp>
      <p:sp>
        <p:nvSpPr>
          <p:cNvPr id="5" name="Slide Number Placeholder 4"/>
          <p:cNvSpPr>
            <a:spLocks noGrp="1"/>
          </p:cNvSpPr>
          <p:nvPr>
            <p:ph type="sldNum" sz="quarter" idx="12"/>
          </p:nvPr>
        </p:nvSpPr>
        <p:spPr/>
        <p:txBody>
          <a:bodyPr/>
          <a:lstStyle/>
          <a:p>
            <a:fld id="{FB76A10A-FB51-4AAA-AE6A-62DD864F5B7D}" type="slidenum">
              <a:rPr lang="en-US" smtClean="0"/>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609600"/>
          </a:xfrm>
        </p:spPr>
        <p:txBody>
          <a:bodyPr>
            <a:normAutofit fontScale="90000"/>
          </a:bodyPr>
          <a:lstStyle/>
          <a:p>
            <a:r>
              <a:rPr lang="en-GB" sz="2400" b="1" dirty="0">
                <a:solidFill>
                  <a:srgbClr val="FF0000"/>
                </a:solidFill>
              </a:rPr>
              <a:t>Example 3.7:  View factors associated with a Tetragon </a:t>
            </a:r>
            <a:br>
              <a:rPr lang="en-US" sz="2400" dirty="0"/>
            </a:br>
            <a:endParaRPr lang="en-US" sz="2400" dirty="0"/>
          </a:p>
        </p:txBody>
      </p:sp>
      <p:pic>
        <p:nvPicPr>
          <p:cNvPr id="2150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762000"/>
            <a:ext cx="8610600" cy="44958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2CDAF257-2749-494A-A829-F23D368F85EF}" type="datetime1">
              <a:rPr lang="en-US" smtClean="0"/>
              <a:pPr/>
              <a:t>5/18/2021</a:t>
            </a:fld>
            <a:endParaRPr lang="en-US"/>
          </a:p>
        </p:txBody>
      </p:sp>
      <p:sp>
        <p:nvSpPr>
          <p:cNvPr id="5" name="Slide Number Placeholder 4"/>
          <p:cNvSpPr>
            <a:spLocks noGrp="1"/>
          </p:cNvSpPr>
          <p:nvPr>
            <p:ph type="sldNum" sz="quarter" idx="12"/>
          </p:nvPr>
        </p:nvSpPr>
        <p:spPr/>
        <p:txBody>
          <a:bodyPr/>
          <a:lstStyle/>
          <a:p>
            <a:fld id="{A0B8CD5D-4E75-4607-B3CA-BE47569DFFB9}" type="slidenum">
              <a:rPr lang="en-US" smtClean="0"/>
              <a:pPr/>
              <a:t>50</a:t>
            </a:fld>
            <a:endParaRPr lang="en-US"/>
          </a:p>
        </p:txBody>
      </p:sp>
    </p:spTree>
    <p:extLst>
      <p:ext uri="{BB962C8B-B14F-4D97-AF65-F5344CB8AC3E}">
        <p14:creationId xmlns:p14="http://schemas.microsoft.com/office/powerpoint/2010/main" val="8303611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76200"/>
            <a:ext cx="2743200" cy="533400"/>
          </a:xfrm>
        </p:spPr>
        <p:txBody>
          <a:bodyPr>
            <a:normAutofit fontScale="90000"/>
          </a:bodyPr>
          <a:lstStyle/>
          <a:p>
            <a:r>
              <a:rPr lang="en-GB" sz="3200" b="1" dirty="0"/>
              <a:t>Solution</a:t>
            </a:r>
            <a:endParaRPr lang="en-US" sz="3200" dirty="0"/>
          </a:p>
        </p:txBody>
      </p:sp>
      <p:pic>
        <p:nvPicPr>
          <p:cNvPr id="2253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609600"/>
            <a:ext cx="85344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6258DFAC-5AB6-4D73-941D-AEA8D3756F8A}" type="datetime1">
              <a:rPr lang="en-US" smtClean="0"/>
              <a:pPr/>
              <a:t>5/18/2021</a:t>
            </a:fld>
            <a:endParaRPr lang="en-US"/>
          </a:p>
        </p:txBody>
      </p:sp>
      <p:sp>
        <p:nvSpPr>
          <p:cNvPr id="5" name="Slide Number Placeholder 4"/>
          <p:cNvSpPr>
            <a:spLocks noGrp="1"/>
          </p:cNvSpPr>
          <p:nvPr>
            <p:ph type="sldNum" sz="quarter" idx="12"/>
          </p:nvPr>
        </p:nvSpPr>
        <p:spPr/>
        <p:txBody>
          <a:bodyPr/>
          <a:lstStyle/>
          <a:p>
            <a:fld id="{A0B8CD5D-4E75-4607-B3CA-BE47569DFFB9}" type="slidenum">
              <a:rPr lang="en-US" smtClean="0"/>
              <a:pPr/>
              <a:t>51</a:t>
            </a:fld>
            <a:endParaRPr lang="en-US"/>
          </a:p>
        </p:txBody>
      </p:sp>
    </p:spTree>
    <p:extLst>
      <p:ext uri="{BB962C8B-B14F-4D97-AF65-F5344CB8AC3E}">
        <p14:creationId xmlns:p14="http://schemas.microsoft.com/office/powerpoint/2010/main" val="36752569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fontScale="90000"/>
          </a:bodyPr>
          <a:lstStyle/>
          <a:p>
            <a:r>
              <a:rPr lang="en-GB" sz="3100" b="1" dirty="0"/>
              <a:t>Example 3.8: View factors associated with a long triangular duct </a:t>
            </a:r>
            <a:br>
              <a:rPr lang="en-GB" dirty="0"/>
            </a:br>
            <a:endParaRPr lang="en-GB" dirty="0"/>
          </a:p>
        </p:txBody>
      </p:sp>
      <p:sp>
        <p:nvSpPr>
          <p:cNvPr id="3" name="Content Placeholder 2"/>
          <p:cNvSpPr>
            <a:spLocks noGrp="1"/>
          </p:cNvSpPr>
          <p:nvPr>
            <p:ph idx="1"/>
          </p:nvPr>
        </p:nvSpPr>
        <p:spPr>
          <a:xfrm>
            <a:off x="457200" y="914400"/>
            <a:ext cx="8229600" cy="5211763"/>
          </a:xfrm>
        </p:spPr>
        <p:txBody>
          <a:bodyPr>
            <a:normAutofit lnSpcReduction="10000"/>
          </a:bodyPr>
          <a:lstStyle/>
          <a:p>
            <a:pPr>
              <a:buNone/>
            </a:pPr>
            <a:r>
              <a:rPr lang="en-GB" b="1" dirty="0"/>
              <a:t> </a:t>
            </a:r>
            <a:r>
              <a:rPr lang="en-GB" dirty="0"/>
              <a:t>Determine the view factor from any one side to any other side of the infinitely long triangular duct whose cross-section is given in Figure 52</a:t>
            </a:r>
          </a:p>
          <a:p>
            <a:pPr>
              <a:buNone/>
            </a:pPr>
            <a:endParaRPr lang="en-GB" dirty="0"/>
          </a:p>
          <a:p>
            <a:pPr>
              <a:buNone/>
            </a:pPr>
            <a:endParaRPr lang="en-GB" dirty="0"/>
          </a:p>
          <a:p>
            <a:pPr>
              <a:buNone/>
            </a:pPr>
            <a:endParaRPr lang="en-GB" dirty="0"/>
          </a:p>
          <a:p>
            <a:pPr>
              <a:buNone/>
            </a:pPr>
            <a:endParaRPr lang="en-GB" dirty="0"/>
          </a:p>
          <a:p>
            <a:pPr>
              <a:buNone/>
            </a:pPr>
            <a:endParaRPr lang="en-GB" dirty="0"/>
          </a:p>
          <a:p>
            <a:pPr>
              <a:buNone/>
            </a:pPr>
            <a:r>
              <a:rPr lang="en-GB" dirty="0"/>
              <a:t>Fig 52</a:t>
            </a:r>
            <a:r>
              <a:rPr lang="en-GB"/>
              <a:t>.  Schematic </a:t>
            </a:r>
            <a:r>
              <a:rPr lang="en-GB" dirty="0"/>
              <a:t>diagram for worked example 3.8</a:t>
            </a:r>
          </a:p>
        </p:txBody>
      </p:sp>
      <p:pic>
        <p:nvPicPr>
          <p:cNvPr id="46082" name="Picture 361" descr="9-51"/>
          <p:cNvPicPr>
            <a:picLocks noChangeAspect="1" noChangeArrowheads="1"/>
          </p:cNvPicPr>
          <p:nvPr/>
        </p:nvPicPr>
        <p:blipFill>
          <a:blip r:embed="rId2" cstate="print">
            <a:lum bright="-40000" contrast="60000"/>
          </a:blip>
          <a:srcRect/>
          <a:stretch>
            <a:fillRect/>
          </a:stretch>
        </p:blipFill>
        <p:spPr bwMode="auto">
          <a:xfrm>
            <a:off x="2895600" y="2819400"/>
            <a:ext cx="2514600" cy="2209800"/>
          </a:xfrm>
          <a:prstGeom prst="rect">
            <a:avLst/>
          </a:prstGeom>
          <a:noFill/>
          <a:ln w="9525">
            <a:noFill/>
            <a:miter lim="800000"/>
            <a:headEnd/>
            <a:tailEnd/>
          </a:ln>
        </p:spPr>
      </p:pic>
      <p:sp>
        <p:nvSpPr>
          <p:cNvPr id="5" name="Date Placeholder 4"/>
          <p:cNvSpPr>
            <a:spLocks noGrp="1"/>
          </p:cNvSpPr>
          <p:nvPr>
            <p:ph type="dt" sz="half" idx="10"/>
          </p:nvPr>
        </p:nvSpPr>
        <p:spPr/>
        <p:txBody>
          <a:bodyPr/>
          <a:lstStyle/>
          <a:p>
            <a:fld id="{7CE70220-FC20-43C5-B38A-7C4E1496341A}" type="datetime1">
              <a:rPr lang="en-US" smtClean="0"/>
              <a:pPr/>
              <a:t>5/18/2021</a:t>
            </a:fld>
            <a:endParaRPr lang="en-US"/>
          </a:p>
        </p:txBody>
      </p:sp>
      <p:sp>
        <p:nvSpPr>
          <p:cNvPr id="6" name="Slide Number Placeholder 5"/>
          <p:cNvSpPr>
            <a:spLocks noGrp="1"/>
          </p:cNvSpPr>
          <p:nvPr>
            <p:ph type="sldNum" sz="quarter" idx="12"/>
          </p:nvPr>
        </p:nvSpPr>
        <p:spPr/>
        <p:txBody>
          <a:bodyPr/>
          <a:lstStyle/>
          <a:p>
            <a:fld id="{A0B8CD5D-4E75-4607-B3CA-BE47569DFFB9}" type="slidenum">
              <a:rPr lang="en-US" smtClean="0"/>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normAutofit/>
          </a:bodyPr>
          <a:lstStyle/>
          <a:p>
            <a:r>
              <a:rPr lang="en-US" sz="2800" dirty="0"/>
              <a:t>Solution</a:t>
            </a:r>
          </a:p>
        </p:txBody>
      </p:sp>
      <p:sp>
        <p:nvSpPr>
          <p:cNvPr id="3" name="Content Placeholder 2"/>
          <p:cNvSpPr>
            <a:spLocks noGrp="1"/>
          </p:cNvSpPr>
          <p:nvPr>
            <p:ph idx="1"/>
          </p:nvPr>
        </p:nvSpPr>
        <p:spPr>
          <a:xfrm>
            <a:off x="457200" y="533400"/>
            <a:ext cx="8229600" cy="5592763"/>
          </a:xfrm>
        </p:spPr>
        <p:txBody>
          <a:bodyPr>
            <a:normAutofit fontScale="70000" lnSpcReduction="20000"/>
          </a:bodyPr>
          <a:lstStyle/>
          <a:p>
            <a:r>
              <a:rPr lang="en-GB" i="1" dirty="0"/>
              <a:t>Assumption</a:t>
            </a:r>
            <a:r>
              <a:rPr lang="en-GB" dirty="0"/>
              <a:t>: The surfaces are diffuse emitters and reflectors.</a:t>
            </a:r>
            <a:endParaRPr lang="en-US" dirty="0"/>
          </a:p>
          <a:p>
            <a:pPr>
              <a:buNone/>
            </a:pPr>
            <a:r>
              <a:rPr lang="en-GB" dirty="0"/>
              <a:t> </a:t>
            </a:r>
            <a:endParaRPr lang="en-US" dirty="0"/>
          </a:p>
          <a:p>
            <a:r>
              <a:rPr lang="en-GB" i="1" dirty="0"/>
              <a:t>Analysis</a:t>
            </a:r>
            <a:r>
              <a:rPr lang="en-GB" dirty="0"/>
              <a:t>: The widths of the sides of the triangular cross-section of the duct are L</a:t>
            </a:r>
            <a:r>
              <a:rPr lang="en-GB" baseline="-25000" dirty="0"/>
              <a:t>1</a:t>
            </a:r>
            <a:r>
              <a:rPr lang="en-GB" dirty="0"/>
              <a:t>, L</a:t>
            </a:r>
            <a:r>
              <a:rPr lang="en-GB" baseline="-25000" dirty="0"/>
              <a:t>2</a:t>
            </a:r>
            <a:r>
              <a:rPr lang="en-GB" dirty="0"/>
              <a:t>, and L</a:t>
            </a:r>
            <a:r>
              <a:rPr lang="en-GB" baseline="-25000" dirty="0"/>
              <a:t>3</a:t>
            </a:r>
            <a:r>
              <a:rPr lang="en-GB" dirty="0"/>
              <a:t>, and the surface areas corresponding to them are A</a:t>
            </a:r>
            <a:r>
              <a:rPr lang="en-GB" baseline="-25000" dirty="0"/>
              <a:t>1</a:t>
            </a:r>
            <a:r>
              <a:rPr lang="en-GB" dirty="0"/>
              <a:t>, A</a:t>
            </a:r>
            <a:r>
              <a:rPr lang="en-GB" baseline="-25000" dirty="0"/>
              <a:t>2</a:t>
            </a:r>
            <a:r>
              <a:rPr lang="en-GB" dirty="0"/>
              <a:t>, and A</a:t>
            </a:r>
            <a:r>
              <a:rPr lang="en-GB" baseline="-25000" dirty="0"/>
              <a:t>3</a:t>
            </a:r>
            <a:r>
              <a:rPr lang="en-GB" dirty="0"/>
              <a:t>, respectively. </a:t>
            </a:r>
            <a:r>
              <a:rPr lang="en-GB" dirty="0">
                <a:solidFill>
                  <a:srgbClr val="FF0000"/>
                </a:solidFill>
              </a:rPr>
              <a:t>Since the duct is infinitely long, the fraction of radiation leaving any surface that escapes through the ends of the duct is negligible. Therefore, the infinitely long duct can be considered to be a three-sided enclosure, N = 3</a:t>
            </a:r>
            <a:r>
              <a:rPr lang="en-GB" dirty="0"/>
              <a:t>.</a:t>
            </a:r>
            <a:endParaRPr lang="en-US" dirty="0"/>
          </a:p>
          <a:p>
            <a:r>
              <a:rPr lang="en-GB" dirty="0"/>
              <a:t>This enclosure involves       N</a:t>
            </a:r>
            <a:r>
              <a:rPr lang="en-GB" baseline="30000" dirty="0"/>
              <a:t>2</a:t>
            </a:r>
            <a:r>
              <a:rPr lang="en-GB" dirty="0"/>
              <a:t> = 3</a:t>
            </a:r>
            <a:r>
              <a:rPr lang="en-GB" baseline="30000" dirty="0"/>
              <a:t>2</a:t>
            </a:r>
            <a:r>
              <a:rPr lang="en-GB" dirty="0"/>
              <a:t> = 9     view factors, and there is the need to determine</a:t>
            </a:r>
          </a:p>
          <a:p>
            <a:endParaRPr lang="en-GB" dirty="0"/>
          </a:p>
          <a:p>
            <a:pPr>
              <a:buNone/>
            </a:pPr>
            <a:endParaRPr lang="en-GB" dirty="0"/>
          </a:p>
          <a:p>
            <a:pPr>
              <a:buNone/>
            </a:pPr>
            <a:r>
              <a:rPr lang="en-GB" dirty="0"/>
              <a:t>        of these view factors directly.</a:t>
            </a:r>
            <a:endParaRPr lang="en-US" dirty="0"/>
          </a:p>
          <a:p>
            <a:r>
              <a:rPr lang="en-GB" dirty="0"/>
              <a:t> All 3 can be determined by inspection as  since all three surfaces are flat. The remaining six view factors can be determined by the application of the summation and reciprocity rules.</a:t>
            </a:r>
            <a:endParaRPr lang="en-US" dirty="0"/>
          </a:p>
          <a:p>
            <a:endParaRPr lang="en-US" dirty="0"/>
          </a:p>
        </p:txBody>
      </p:sp>
      <p:sp>
        <p:nvSpPr>
          <p:cNvPr id="4608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6081" name="Object 1"/>
          <p:cNvGraphicFramePr>
            <a:graphicFrameLocks noChangeAspect="1"/>
          </p:cNvGraphicFramePr>
          <p:nvPr/>
        </p:nvGraphicFramePr>
        <p:xfrm>
          <a:off x="2362200" y="3657600"/>
          <a:ext cx="2667000" cy="533400"/>
        </p:xfrm>
        <a:graphic>
          <a:graphicData uri="http://schemas.openxmlformats.org/presentationml/2006/ole">
            <mc:AlternateContent xmlns:mc="http://schemas.openxmlformats.org/markup-compatibility/2006">
              <mc:Choice xmlns:v="urn:schemas-microsoft-com:vml" Requires="v">
                <p:oleObj name="Equation" r:id="rId2" imgW="1701720" imgH="393480" progId="Equation.3">
                  <p:embed/>
                </p:oleObj>
              </mc:Choice>
              <mc:Fallback>
                <p:oleObj name="Equation" r:id="rId2" imgW="1701720" imgH="393480" progId="Equation.3">
                  <p:embed/>
                  <p:pic>
                    <p:nvPicPr>
                      <p:cNvPr id="46081"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3657600"/>
                        <a:ext cx="26670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Date Placeholder 5"/>
          <p:cNvSpPr>
            <a:spLocks noGrp="1"/>
          </p:cNvSpPr>
          <p:nvPr>
            <p:ph type="dt" sz="half" idx="10"/>
          </p:nvPr>
        </p:nvSpPr>
        <p:spPr/>
        <p:txBody>
          <a:bodyPr/>
          <a:lstStyle/>
          <a:p>
            <a:fld id="{D303E096-A363-4ED0-BAA3-DBD0DE7722F3}" type="datetime1">
              <a:rPr lang="en-US" smtClean="0"/>
              <a:pPr/>
              <a:t>5/18/2021</a:t>
            </a:fld>
            <a:endParaRPr lang="en-US"/>
          </a:p>
        </p:txBody>
      </p:sp>
      <p:sp>
        <p:nvSpPr>
          <p:cNvPr id="7" name="Slide Number Placeholder 6"/>
          <p:cNvSpPr>
            <a:spLocks noGrp="1"/>
          </p:cNvSpPr>
          <p:nvPr>
            <p:ph type="sldNum" sz="quarter" idx="12"/>
          </p:nvPr>
        </p:nvSpPr>
        <p:spPr/>
        <p:txBody>
          <a:bodyPr/>
          <a:lstStyle/>
          <a:p>
            <a:fld id="{A0B8CD5D-4E75-4607-B3CA-BE47569DFFB9}" type="slidenum">
              <a:rPr lang="en-US" smtClean="0"/>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57200"/>
          </a:xfrm>
        </p:spPr>
        <p:txBody>
          <a:bodyPr>
            <a:normAutofit fontScale="90000"/>
          </a:bodyPr>
          <a:lstStyle/>
          <a:p>
            <a:r>
              <a:rPr lang="en-US" sz="2800" dirty="0">
                <a:solidFill>
                  <a:srgbClr val="FF0000"/>
                </a:solidFill>
                <a:latin typeface="Arial Black" pitchFamily="34" charset="0"/>
              </a:rPr>
              <a:t>Solution</a:t>
            </a:r>
          </a:p>
        </p:txBody>
      </p:sp>
      <p:sp>
        <p:nvSpPr>
          <p:cNvPr id="3" name="Content Placeholder 2"/>
          <p:cNvSpPr>
            <a:spLocks noGrp="1"/>
          </p:cNvSpPr>
          <p:nvPr>
            <p:ph idx="1"/>
          </p:nvPr>
        </p:nvSpPr>
        <p:spPr>
          <a:xfrm>
            <a:off x="457200" y="609600"/>
            <a:ext cx="8229600" cy="5516563"/>
          </a:xfrm>
        </p:spPr>
        <p:txBody>
          <a:bodyPr>
            <a:normAutofit fontScale="85000" lnSpcReduction="20000"/>
          </a:bodyPr>
          <a:lstStyle/>
          <a:p>
            <a:r>
              <a:rPr lang="en-GB" dirty="0"/>
              <a:t>Applying the summation rule to each of the three surfaces gives:</a:t>
            </a:r>
            <a:endParaRPr lang="en-US" dirty="0"/>
          </a:p>
          <a:p>
            <a:pPr>
              <a:buNone/>
            </a:pPr>
            <a:endParaRPr lang="en-US" dirty="0"/>
          </a:p>
          <a:p>
            <a:pPr>
              <a:buNone/>
            </a:pPr>
            <a:endParaRPr lang="en-US" dirty="0"/>
          </a:p>
          <a:p>
            <a:pPr>
              <a:buNone/>
            </a:pPr>
            <a:endParaRPr lang="en-US" dirty="0"/>
          </a:p>
          <a:p>
            <a:pPr>
              <a:buNone/>
            </a:pPr>
            <a:endParaRPr lang="en-US" dirty="0"/>
          </a:p>
          <a:p>
            <a:r>
              <a:rPr lang="en-GB" dirty="0"/>
              <a:t>Knowing that F</a:t>
            </a:r>
            <a:r>
              <a:rPr lang="en-GB" baseline="-25000" dirty="0"/>
              <a:t>11</a:t>
            </a:r>
            <a:r>
              <a:rPr lang="en-GB" dirty="0"/>
              <a:t> = F</a:t>
            </a:r>
            <a:r>
              <a:rPr lang="en-GB" baseline="-25000" dirty="0"/>
              <a:t>22</a:t>
            </a:r>
            <a:r>
              <a:rPr lang="en-GB" dirty="0"/>
              <a:t> = F</a:t>
            </a:r>
            <a:r>
              <a:rPr lang="en-GB" baseline="-25000" dirty="0"/>
              <a:t>33</a:t>
            </a:r>
            <a:r>
              <a:rPr lang="en-GB" dirty="0"/>
              <a:t> = 0 and multiplying the first equation by A</a:t>
            </a:r>
            <a:r>
              <a:rPr lang="en-GB" baseline="-25000" dirty="0"/>
              <a:t>1</a:t>
            </a:r>
            <a:r>
              <a:rPr lang="en-GB" dirty="0"/>
              <a:t>, the second by A</a:t>
            </a:r>
            <a:r>
              <a:rPr lang="en-GB" baseline="-25000" dirty="0"/>
              <a:t>2</a:t>
            </a:r>
            <a:r>
              <a:rPr lang="en-GB" dirty="0"/>
              <a:t>, and the third by A</a:t>
            </a:r>
            <a:r>
              <a:rPr lang="en-GB" baseline="-25000" dirty="0"/>
              <a:t>3</a:t>
            </a:r>
            <a:r>
              <a:rPr lang="en-GB" dirty="0"/>
              <a:t> gives</a:t>
            </a:r>
            <a:endParaRPr lang="en-US" dirty="0"/>
          </a:p>
          <a:p>
            <a:endParaRPr lang="en-GB" dirty="0"/>
          </a:p>
          <a:p>
            <a:pPr>
              <a:buNone/>
            </a:pPr>
            <a:endParaRPr lang="en-GB" dirty="0"/>
          </a:p>
          <a:p>
            <a:r>
              <a:rPr lang="en-GB" dirty="0">
                <a:solidFill>
                  <a:srgbClr val="FF0000"/>
                </a:solidFill>
              </a:rPr>
              <a:t>Finally, applying the three reciprocity rules A</a:t>
            </a:r>
            <a:r>
              <a:rPr lang="en-GB" baseline="-25000" dirty="0">
                <a:solidFill>
                  <a:srgbClr val="FF0000"/>
                </a:solidFill>
              </a:rPr>
              <a:t>1</a:t>
            </a:r>
            <a:r>
              <a:rPr lang="en-GB" dirty="0">
                <a:solidFill>
                  <a:srgbClr val="FF0000"/>
                </a:solidFill>
              </a:rPr>
              <a:t>F</a:t>
            </a:r>
            <a:r>
              <a:rPr lang="en-GB" baseline="-25000" dirty="0">
                <a:solidFill>
                  <a:srgbClr val="FF0000"/>
                </a:solidFill>
              </a:rPr>
              <a:t>12</a:t>
            </a:r>
            <a:r>
              <a:rPr lang="en-GB" dirty="0">
                <a:solidFill>
                  <a:srgbClr val="FF0000"/>
                </a:solidFill>
              </a:rPr>
              <a:t> = A</a:t>
            </a:r>
            <a:r>
              <a:rPr lang="en-GB" baseline="-25000" dirty="0">
                <a:solidFill>
                  <a:srgbClr val="FF0000"/>
                </a:solidFill>
              </a:rPr>
              <a:t>2</a:t>
            </a:r>
            <a:r>
              <a:rPr lang="en-GB" dirty="0">
                <a:solidFill>
                  <a:srgbClr val="FF0000"/>
                </a:solidFill>
              </a:rPr>
              <a:t>F</a:t>
            </a:r>
            <a:r>
              <a:rPr lang="en-GB" baseline="-25000" dirty="0">
                <a:solidFill>
                  <a:srgbClr val="FF0000"/>
                </a:solidFill>
              </a:rPr>
              <a:t>21</a:t>
            </a:r>
            <a:r>
              <a:rPr lang="en-GB" dirty="0">
                <a:solidFill>
                  <a:srgbClr val="FF0000"/>
                </a:solidFill>
              </a:rPr>
              <a:t>, A</a:t>
            </a:r>
            <a:r>
              <a:rPr lang="en-GB" baseline="-25000" dirty="0">
                <a:solidFill>
                  <a:srgbClr val="FF0000"/>
                </a:solidFill>
              </a:rPr>
              <a:t>1</a:t>
            </a:r>
            <a:r>
              <a:rPr lang="en-GB" dirty="0">
                <a:solidFill>
                  <a:srgbClr val="FF0000"/>
                </a:solidFill>
              </a:rPr>
              <a:t>F</a:t>
            </a:r>
            <a:r>
              <a:rPr lang="en-GB" baseline="-25000" dirty="0">
                <a:solidFill>
                  <a:srgbClr val="FF0000"/>
                </a:solidFill>
              </a:rPr>
              <a:t>13</a:t>
            </a:r>
            <a:r>
              <a:rPr lang="en-GB" dirty="0">
                <a:solidFill>
                  <a:srgbClr val="FF0000"/>
                </a:solidFill>
              </a:rPr>
              <a:t> = A</a:t>
            </a:r>
            <a:r>
              <a:rPr lang="en-GB" baseline="-25000" dirty="0">
                <a:solidFill>
                  <a:srgbClr val="FF0000"/>
                </a:solidFill>
              </a:rPr>
              <a:t>3</a:t>
            </a:r>
            <a:r>
              <a:rPr lang="en-GB" dirty="0">
                <a:solidFill>
                  <a:srgbClr val="FF0000"/>
                </a:solidFill>
              </a:rPr>
              <a:t>F</a:t>
            </a:r>
            <a:r>
              <a:rPr lang="en-GB" baseline="-25000" dirty="0">
                <a:solidFill>
                  <a:srgbClr val="FF0000"/>
                </a:solidFill>
              </a:rPr>
              <a:t>31</a:t>
            </a:r>
            <a:r>
              <a:rPr lang="en-GB" dirty="0">
                <a:solidFill>
                  <a:srgbClr val="FF0000"/>
                </a:solidFill>
              </a:rPr>
              <a:t>, and A</a:t>
            </a:r>
            <a:r>
              <a:rPr lang="en-GB" baseline="-25000" dirty="0">
                <a:solidFill>
                  <a:srgbClr val="FF0000"/>
                </a:solidFill>
              </a:rPr>
              <a:t>2</a:t>
            </a:r>
            <a:r>
              <a:rPr lang="en-GB" dirty="0">
                <a:solidFill>
                  <a:srgbClr val="FF0000"/>
                </a:solidFill>
              </a:rPr>
              <a:t>F</a:t>
            </a:r>
            <a:r>
              <a:rPr lang="en-GB" baseline="-25000" dirty="0">
                <a:solidFill>
                  <a:srgbClr val="FF0000"/>
                </a:solidFill>
              </a:rPr>
              <a:t>23</a:t>
            </a:r>
            <a:r>
              <a:rPr lang="en-GB" dirty="0">
                <a:solidFill>
                  <a:srgbClr val="FF0000"/>
                </a:solidFill>
              </a:rPr>
              <a:t> = A</a:t>
            </a:r>
            <a:r>
              <a:rPr lang="en-GB" baseline="-25000" dirty="0">
                <a:solidFill>
                  <a:srgbClr val="FF0000"/>
                </a:solidFill>
              </a:rPr>
              <a:t>3</a:t>
            </a:r>
            <a:r>
              <a:rPr lang="en-GB" dirty="0">
                <a:solidFill>
                  <a:srgbClr val="FF0000"/>
                </a:solidFill>
              </a:rPr>
              <a:t>F</a:t>
            </a:r>
            <a:r>
              <a:rPr lang="en-GB" baseline="-25000" dirty="0">
                <a:solidFill>
                  <a:srgbClr val="FF0000"/>
                </a:solidFill>
              </a:rPr>
              <a:t>32</a:t>
            </a:r>
            <a:r>
              <a:rPr lang="en-GB" dirty="0">
                <a:solidFill>
                  <a:srgbClr val="FF0000"/>
                </a:solidFill>
              </a:rPr>
              <a:t> gives</a:t>
            </a:r>
            <a:endParaRPr lang="en-US" dirty="0">
              <a:solidFill>
                <a:srgbClr val="FF0000"/>
              </a:solidFill>
            </a:endParaRPr>
          </a:p>
          <a:p>
            <a:endParaRPr lang="en-GB" dirty="0"/>
          </a:p>
          <a:p>
            <a:endParaRPr lang="en-GB" dirty="0"/>
          </a:p>
          <a:p>
            <a:endParaRPr lang="en-GB" dirty="0"/>
          </a:p>
          <a:p>
            <a:endParaRPr lang="en-GB" dirty="0"/>
          </a:p>
          <a:p>
            <a:pPr>
              <a:buNone/>
            </a:pPr>
            <a:endParaRPr lang="en-GB" dirty="0"/>
          </a:p>
          <a:p>
            <a:endParaRPr lang="en-GB" dirty="0"/>
          </a:p>
        </p:txBody>
      </p:sp>
      <p:sp>
        <p:nvSpPr>
          <p:cNvPr id="5735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7351" name="Object 7"/>
          <p:cNvGraphicFramePr>
            <a:graphicFrameLocks noChangeAspect="1"/>
          </p:cNvGraphicFramePr>
          <p:nvPr/>
        </p:nvGraphicFramePr>
        <p:xfrm>
          <a:off x="2667000" y="3886200"/>
          <a:ext cx="1981200" cy="838200"/>
        </p:xfrm>
        <a:graphic>
          <a:graphicData uri="http://schemas.openxmlformats.org/presentationml/2006/ole">
            <mc:AlternateContent xmlns:mc="http://schemas.openxmlformats.org/markup-compatibility/2006">
              <mc:Choice xmlns:v="urn:schemas-microsoft-com:vml" Requires="v">
                <p:oleObj name="Equation" r:id="rId2" imgW="1231900" imgH="685800" progId="Equation.3">
                  <p:embed/>
                </p:oleObj>
              </mc:Choice>
              <mc:Fallback>
                <p:oleObj name="Equation" r:id="rId2" imgW="1231900" imgH="685800" progId="Equation.3">
                  <p:embed/>
                  <p:pic>
                    <p:nvPicPr>
                      <p:cNvPr id="57351"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886200"/>
                        <a:ext cx="19812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354"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7353" name="Object 9"/>
          <p:cNvGraphicFramePr>
            <a:graphicFrameLocks noChangeAspect="1"/>
          </p:cNvGraphicFramePr>
          <p:nvPr/>
        </p:nvGraphicFramePr>
        <p:xfrm>
          <a:off x="2667000" y="1600200"/>
          <a:ext cx="1628775" cy="838200"/>
        </p:xfrm>
        <a:graphic>
          <a:graphicData uri="http://schemas.openxmlformats.org/presentationml/2006/ole">
            <mc:AlternateContent xmlns:mc="http://schemas.openxmlformats.org/markup-compatibility/2006">
              <mc:Choice xmlns:v="urn:schemas-microsoft-com:vml" Requires="v">
                <p:oleObj name="Equation" r:id="rId4" imgW="1143000" imgH="685800" progId="Equation.3">
                  <p:embed/>
                </p:oleObj>
              </mc:Choice>
              <mc:Fallback>
                <p:oleObj name="Equation" r:id="rId4" imgW="1143000" imgH="685800" progId="Equation.3">
                  <p:embed/>
                  <p:pic>
                    <p:nvPicPr>
                      <p:cNvPr id="57353"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1600200"/>
                        <a:ext cx="1628775"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356"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7355" name="Object 11"/>
          <p:cNvGraphicFramePr>
            <a:graphicFrameLocks noChangeAspect="1"/>
          </p:cNvGraphicFramePr>
          <p:nvPr/>
        </p:nvGraphicFramePr>
        <p:xfrm>
          <a:off x="2743200" y="5791200"/>
          <a:ext cx="1828800" cy="790575"/>
        </p:xfrm>
        <a:graphic>
          <a:graphicData uri="http://schemas.openxmlformats.org/presentationml/2006/ole">
            <mc:AlternateContent xmlns:mc="http://schemas.openxmlformats.org/markup-compatibility/2006">
              <mc:Choice xmlns:v="urn:schemas-microsoft-com:vml" Requires="v">
                <p:oleObj name="Equation" r:id="rId6" imgW="1206500" imgH="685800" progId="Equation.3">
                  <p:embed/>
                </p:oleObj>
              </mc:Choice>
              <mc:Fallback>
                <p:oleObj name="Equation" r:id="rId6" imgW="1206500" imgH="685800" progId="Equation.3">
                  <p:embed/>
                  <p:pic>
                    <p:nvPicPr>
                      <p:cNvPr id="57355"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200" y="5791200"/>
                        <a:ext cx="1828800" cy="790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Date Placeholder 9"/>
          <p:cNvSpPr>
            <a:spLocks noGrp="1"/>
          </p:cNvSpPr>
          <p:nvPr>
            <p:ph type="dt" sz="half" idx="10"/>
          </p:nvPr>
        </p:nvSpPr>
        <p:spPr/>
        <p:txBody>
          <a:bodyPr/>
          <a:lstStyle/>
          <a:p>
            <a:fld id="{88FB1885-7E9E-4E54-A2F5-6CE94AE95A81}" type="datetime1">
              <a:rPr lang="en-US" smtClean="0"/>
              <a:pPr/>
              <a:t>5/18/2021</a:t>
            </a:fld>
            <a:endParaRPr lang="en-US"/>
          </a:p>
        </p:txBody>
      </p:sp>
      <p:sp>
        <p:nvSpPr>
          <p:cNvPr id="11" name="Slide Number Placeholder 10"/>
          <p:cNvSpPr>
            <a:spLocks noGrp="1"/>
          </p:cNvSpPr>
          <p:nvPr>
            <p:ph type="sldNum" sz="quarter" idx="12"/>
          </p:nvPr>
        </p:nvSpPr>
        <p:spPr/>
        <p:txBody>
          <a:bodyPr/>
          <a:lstStyle/>
          <a:p>
            <a:fld id="{A0B8CD5D-4E75-4607-B3CA-BE47569DFFB9}" type="slidenum">
              <a:rPr lang="en-US" smtClean="0"/>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533400"/>
          </a:xfrm>
        </p:spPr>
        <p:txBody>
          <a:bodyPr>
            <a:normAutofit fontScale="90000"/>
          </a:bodyPr>
          <a:lstStyle/>
          <a:p>
            <a:endParaRPr lang="en-US" dirty="0"/>
          </a:p>
        </p:txBody>
      </p:sp>
      <p:sp>
        <p:nvSpPr>
          <p:cNvPr id="3" name="Content Placeholder 2"/>
          <p:cNvSpPr>
            <a:spLocks noGrp="1"/>
          </p:cNvSpPr>
          <p:nvPr>
            <p:ph idx="1"/>
          </p:nvPr>
        </p:nvSpPr>
        <p:spPr>
          <a:xfrm>
            <a:off x="457200" y="152400"/>
            <a:ext cx="8229600" cy="5973763"/>
          </a:xfrm>
        </p:spPr>
        <p:txBody>
          <a:bodyPr>
            <a:normAutofit fontScale="85000" lnSpcReduction="20000"/>
          </a:bodyPr>
          <a:lstStyle/>
          <a:p>
            <a:r>
              <a:rPr lang="en-GB" dirty="0"/>
              <a:t>This is a set of three algebraic equations with three unknowns, which can be solved to obtain</a:t>
            </a:r>
            <a:endParaRPr lang="en-US" dirty="0"/>
          </a:p>
          <a:p>
            <a:pPr>
              <a:buNone/>
            </a:pPr>
            <a:r>
              <a:rPr lang="en-GB" dirty="0"/>
              <a:t> </a:t>
            </a:r>
          </a:p>
          <a:p>
            <a:pPr>
              <a:buNone/>
            </a:pPr>
            <a:endParaRPr lang="en-GB" dirty="0"/>
          </a:p>
          <a:p>
            <a:pPr>
              <a:buNone/>
            </a:pPr>
            <a:endParaRPr lang="en-GB" dirty="0"/>
          </a:p>
          <a:p>
            <a:pPr>
              <a:buNone/>
            </a:pPr>
            <a:endParaRPr lang="en-GB" dirty="0"/>
          </a:p>
          <a:p>
            <a:pPr>
              <a:buNone/>
            </a:pPr>
            <a:r>
              <a:rPr lang="en-GB" dirty="0"/>
              <a:t>                                                                                   </a:t>
            </a:r>
            <a:endParaRPr lang="en-US" dirty="0"/>
          </a:p>
          <a:p>
            <a:r>
              <a:rPr lang="en-GB" dirty="0">
                <a:solidFill>
                  <a:srgbClr val="FF0000"/>
                </a:solidFill>
              </a:rPr>
              <a:t>Note that the areas of the side surfaces have been replaced by their corresponding widths since </a:t>
            </a:r>
            <a:r>
              <a:rPr lang="en-GB" i="1" dirty="0">
                <a:solidFill>
                  <a:srgbClr val="FF0000"/>
                </a:solidFill>
              </a:rPr>
              <a:t>A = Ls</a:t>
            </a:r>
            <a:r>
              <a:rPr lang="en-GB" dirty="0">
                <a:solidFill>
                  <a:srgbClr val="FF0000"/>
                </a:solidFill>
              </a:rPr>
              <a:t> and the length </a:t>
            </a:r>
            <a:r>
              <a:rPr lang="en-GB" i="1" dirty="0">
                <a:solidFill>
                  <a:srgbClr val="FF0000"/>
                </a:solidFill>
              </a:rPr>
              <a:t>s</a:t>
            </a:r>
            <a:r>
              <a:rPr lang="en-GB" dirty="0">
                <a:solidFill>
                  <a:srgbClr val="FF0000"/>
                </a:solidFill>
              </a:rPr>
              <a:t> can be factored out and cancelled</a:t>
            </a:r>
            <a:r>
              <a:rPr lang="en-GB" dirty="0"/>
              <a:t>. </a:t>
            </a:r>
            <a:endParaRPr lang="en-US" dirty="0"/>
          </a:p>
          <a:p>
            <a:pPr algn="just"/>
            <a:r>
              <a:rPr lang="en-GB" dirty="0"/>
              <a:t>The result obtained can be generalised as follows: </a:t>
            </a:r>
            <a:r>
              <a:rPr lang="en-GB" i="1" dirty="0"/>
              <a:t>the view factor from a surface of a very long triangular duct to another surface is equal to the sum of the widths of these two surfaces minus the width of the third surface, divided by twice the width of the first surface.</a:t>
            </a:r>
            <a:endParaRPr lang="en-US" dirty="0"/>
          </a:p>
        </p:txBody>
      </p:sp>
      <p:sp>
        <p:nvSpPr>
          <p:cNvPr id="583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8369" name="Object 1"/>
          <p:cNvGraphicFramePr>
            <a:graphicFrameLocks noChangeAspect="1"/>
          </p:cNvGraphicFramePr>
          <p:nvPr/>
        </p:nvGraphicFramePr>
        <p:xfrm>
          <a:off x="2286000" y="1219200"/>
          <a:ext cx="3200400" cy="1457325"/>
        </p:xfrm>
        <a:graphic>
          <a:graphicData uri="http://schemas.openxmlformats.org/presentationml/2006/ole">
            <mc:AlternateContent xmlns:mc="http://schemas.openxmlformats.org/markup-compatibility/2006">
              <mc:Choice xmlns:v="urn:schemas-microsoft-com:vml" Requires="v">
                <p:oleObj name="Equation" r:id="rId2" imgW="2120900" imgH="1333500" progId="Equation.3">
                  <p:embed/>
                </p:oleObj>
              </mc:Choice>
              <mc:Fallback>
                <p:oleObj name="Equation" r:id="rId2" imgW="2120900" imgH="1333500" progId="Equation.3">
                  <p:embed/>
                  <p:pic>
                    <p:nvPicPr>
                      <p:cNvPr id="58369"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219200"/>
                        <a:ext cx="3200400" cy="1457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Date Placeholder 5"/>
          <p:cNvSpPr>
            <a:spLocks noGrp="1"/>
          </p:cNvSpPr>
          <p:nvPr>
            <p:ph type="dt" sz="half" idx="10"/>
          </p:nvPr>
        </p:nvSpPr>
        <p:spPr/>
        <p:txBody>
          <a:bodyPr/>
          <a:lstStyle/>
          <a:p>
            <a:fld id="{3DD4F995-24BC-496A-8B37-67549244E8FE}" type="datetime1">
              <a:rPr lang="en-US" smtClean="0"/>
              <a:pPr/>
              <a:t>5/18/2021</a:t>
            </a:fld>
            <a:endParaRPr lang="en-US"/>
          </a:p>
        </p:txBody>
      </p:sp>
      <p:sp>
        <p:nvSpPr>
          <p:cNvPr id="7" name="Slide Number Placeholder 6"/>
          <p:cNvSpPr>
            <a:spLocks noGrp="1"/>
          </p:cNvSpPr>
          <p:nvPr>
            <p:ph type="sldNum" sz="quarter" idx="12"/>
          </p:nvPr>
        </p:nvSpPr>
        <p:spPr/>
        <p:txBody>
          <a:bodyPr/>
          <a:lstStyle/>
          <a:p>
            <a:fld id="{A0B8CD5D-4E75-4607-B3CA-BE47569DFFB9}" type="slidenum">
              <a:rPr lang="en-US" smtClean="0"/>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fontScale="90000"/>
          </a:bodyPr>
          <a:lstStyle/>
          <a:p>
            <a:r>
              <a:rPr lang="en-GB" sz="2800" dirty="0">
                <a:solidFill>
                  <a:srgbClr val="FF0000"/>
                </a:solidFill>
                <a:latin typeface="Arial Black" pitchFamily="34" charset="0"/>
              </a:rPr>
              <a:t>View Factors between Infinitely long surfaces: The Crossed-Strings Method</a:t>
            </a:r>
            <a:endParaRPr lang="en-US" sz="2800" dirty="0">
              <a:solidFill>
                <a:srgbClr val="FF0000"/>
              </a:solidFill>
              <a:latin typeface="Arial Black" pitchFamily="34" charset="0"/>
            </a:endParaRPr>
          </a:p>
        </p:txBody>
      </p:sp>
      <p:sp>
        <p:nvSpPr>
          <p:cNvPr id="3" name="Content Placeholder 2"/>
          <p:cNvSpPr>
            <a:spLocks noGrp="1"/>
          </p:cNvSpPr>
          <p:nvPr>
            <p:ph idx="1"/>
          </p:nvPr>
        </p:nvSpPr>
        <p:spPr>
          <a:xfrm>
            <a:off x="457200" y="914400"/>
            <a:ext cx="8229600" cy="5211763"/>
          </a:xfrm>
        </p:spPr>
        <p:txBody>
          <a:bodyPr>
            <a:normAutofit fontScale="85000" lnSpcReduction="10000"/>
          </a:bodyPr>
          <a:lstStyle/>
          <a:p>
            <a:pPr algn="just"/>
            <a:r>
              <a:rPr lang="en-GB" dirty="0"/>
              <a:t>Many practical problems involve geometries of constant cross-section such as channels and ducts that are very long in one direction relative to the other directions. </a:t>
            </a:r>
          </a:p>
          <a:p>
            <a:pPr algn="just"/>
            <a:r>
              <a:rPr lang="en-GB" dirty="0">
                <a:solidFill>
                  <a:srgbClr val="FF0000"/>
                </a:solidFill>
              </a:rPr>
              <a:t>Such geometries can conveniently be considered to be two-dimensional, since any radiation interaction through their end surfaces will be negligible</a:t>
            </a:r>
            <a:r>
              <a:rPr lang="en-GB" dirty="0"/>
              <a:t>. </a:t>
            </a:r>
          </a:p>
          <a:p>
            <a:pPr algn="just"/>
            <a:r>
              <a:rPr lang="en-GB" dirty="0"/>
              <a:t>They can therefore be modeled as being infinitely long and the view factor between their surfaces can be determined by the </a:t>
            </a:r>
            <a:r>
              <a:rPr lang="en-GB" b="1" dirty="0"/>
              <a:t>cross-strings method developed by H.C. Hottel</a:t>
            </a:r>
            <a:r>
              <a:rPr lang="en-GB" dirty="0"/>
              <a:t>. The surfaces of the geometry do not need to be flat; they can be convex, concave, or any irregular shape</a:t>
            </a:r>
            <a:endParaRPr lang="en-US" dirty="0"/>
          </a:p>
        </p:txBody>
      </p:sp>
      <p:sp>
        <p:nvSpPr>
          <p:cNvPr id="4" name="Date Placeholder 3"/>
          <p:cNvSpPr>
            <a:spLocks noGrp="1"/>
          </p:cNvSpPr>
          <p:nvPr>
            <p:ph type="dt" sz="half" idx="10"/>
          </p:nvPr>
        </p:nvSpPr>
        <p:spPr/>
        <p:txBody>
          <a:bodyPr/>
          <a:lstStyle/>
          <a:p>
            <a:fld id="{8E18052C-C6EE-4350-87C1-9EC51F78FA7F}" type="datetime1">
              <a:rPr lang="en-US" smtClean="0"/>
              <a:pPr/>
              <a:t>5/18/2021</a:t>
            </a:fld>
            <a:endParaRPr lang="en-US"/>
          </a:p>
        </p:txBody>
      </p:sp>
      <p:sp>
        <p:nvSpPr>
          <p:cNvPr id="5" name="Slide Number Placeholder 4"/>
          <p:cNvSpPr>
            <a:spLocks noGrp="1"/>
          </p:cNvSpPr>
          <p:nvPr>
            <p:ph type="sldNum" sz="quarter" idx="12"/>
          </p:nvPr>
        </p:nvSpPr>
        <p:spPr/>
        <p:txBody>
          <a:bodyPr/>
          <a:lstStyle/>
          <a:p>
            <a:fld id="{A0B8CD5D-4E75-4607-B3CA-BE47569DFFB9}" type="slidenum">
              <a:rPr lang="en-US" smtClean="0"/>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fontScale="90000"/>
          </a:bodyPr>
          <a:lstStyle/>
          <a:p>
            <a:r>
              <a:rPr lang="en-GB" sz="2800" dirty="0">
                <a:solidFill>
                  <a:srgbClr val="FF0000"/>
                </a:solidFill>
                <a:latin typeface="Arial Black" pitchFamily="34" charset="0"/>
              </a:rPr>
              <a:t>Determination of the view factor F</a:t>
            </a:r>
            <a:r>
              <a:rPr lang="en-GB" sz="2800" baseline="-25000" dirty="0">
                <a:solidFill>
                  <a:srgbClr val="FF0000"/>
                </a:solidFill>
                <a:latin typeface="Arial Black" pitchFamily="34" charset="0"/>
              </a:rPr>
              <a:t>12</a:t>
            </a:r>
            <a:r>
              <a:rPr lang="en-GB" sz="2800" dirty="0">
                <a:solidFill>
                  <a:srgbClr val="FF0000"/>
                </a:solidFill>
                <a:latin typeface="Arial Black" pitchFamily="34" charset="0"/>
              </a:rPr>
              <a:t> by the application of the crossed-strings method</a:t>
            </a:r>
            <a:endParaRPr lang="en-US" sz="2800" dirty="0">
              <a:solidFill>
                <a:srgbClr val="FF0000"/>
              </a:solidFill>
              <a:latin typeface="Arial Black" pitchFamily="34" charset="0"/>
            </a:endParaRPr>
          </a:p>
        </p:txBody>
      </p:sp>
      <p:sp>
        <p:nvSpPr>
          <p:cNvPr id="3" name="Content Placeholder 2"/>
          <p:cNvSpPr>
            <a:spLocks noGrp="1"/>
          </p:cNvSpPr>
          <p:nvPr>
            <p:ph sz="half" idx="1"/>
          </p:nvPr>
        </p:nvSpPr>
        <p:spPr>
          <a:xfrm>
            <a:off x="304800" y="1066800"/>
            <a:ext cx="3276600" cy="5059363"/>
          </a:xfrm>
        </p:spPr>
        <p:txBody>
          <a:bodyPr>
            <a:normAutofit fontScale="92500" lnSpcReduction="20000"/>
          </a:bodyPr>
          <a:lstStyle/>
          <a:p>
            <a:r>
              <a:rPr lang="en-US" dirty="0"/>
              <a:t>Fig 53</a:t>
            </a:r>
          </a:p>
        </p:txBody>
      </p:sp>
      <p:sp>
        <p:nvSpPr>
          <p:cNvPr id="4" name="Content Placeholder 3"/>
          <p:cNvSpPr>
            <a:spLocks noGrp="1"/>
          </p:cNvSpPr>
          <p:nvPr>
            <p:ph sz="half" idx="2"/>
          </p:nvPr>
        </p:nvSpPr>
        <p:spPr>
          <a:xfrm>
            <a:off x="3352800" y="990600"/>
            <a:ext cx="5334000" cy="5135563"/>
          </a:xfrm>
        </p:spPr>
        <p:txBody>
          <a:bodyPr>
            <a:normAutofit fontScale="92500" lnSpcReduction="20000"/>
          </a:bodyPr>
          <a:lstStyle/>
          <a:p>
            <a:r>
              <a:rPr lang="en-GB" dirty="0"/>
              <a:t>To determine the view factor F</a:t>
            </a:r>
            <a:r>
              <a:rPr lang="en-GB" baseline="-25000" dirty="0"/>
              <a:t>12</a:t>
            </a:r>
            <a:r>
              <a:rPr lang="en-GB" dirty="0"/>
              <a:t>, between surfaces 1 and 2 there is first the need to </a:t>
            </a:r>
            <a:r>
              <a:rPr lang="en-GB" b="1" dirty="0"/>
              <a:t>identify the endpoints of the surfaces (the points A, B, C and D) and connect them to each other with tightly stretched strings</a:t>
            </a:r>
            <a:r>
              <a:rPr lang="en-GB" dirty="0"/>
              <a:t>, which are indicated by dashed lines. F</a:t>
            </a:r>
            <a:r>
              <a:rPr lang="en-GB" baseline="-25000" dirty="0"/>
              <a:t>12</a:t>
            </a:r>
            <a:r>
              <a:rPr lang="en-GB" dirty="0"/>
              <a:t> can be expressed in terms of the lengths of these stretched strings, which are straight lines as</a:t>
            </a:r>
            <a:endParaRPr lang="en-US" dirty="0"/>
          </a:p>
          <a:p>
            <a:endParaRPr lang="en-GB" b="1" dirty="0"/>
          </a:p>
          <a:p>
            <a:endParaRPr lang="en-GB" b="1" dirty="0"/>
          </a:p>
          <a:p>
            <a:r>
              <a:rPr lang="en-GB" b="1" dirty="0"/>
              <a:t>                                                      </a:t>
            </a:r>
            <a:r>
              <a:rPr lang="en-GB" dirty="0"/>
              <a:t>(4.9)</a:t>
            </a:r>
          </a:p>
          <a:p>
            <a:endParaRPr lang="en-GB" b="1" dirty="0"/>
          </a:p>
          <a:p>
            <a:endParaRPr lang="en-GB" b="1" dirty="0"/>
          </a:p>
          <a:p>
            <a:endParaRPr lang="en-GB" b="1" dirty="0"/>
          </a:p>
          <a:p>
            <a:endParaRPr lang="en-GB" b="1" dirty="0"/>
          </a:p>
          <a:p>
            <a:endParaRPr lang="en-US" dirty="0"/>
          </a:p>
        </p:txBody>
      </p:sp>
      <p:pic>
        <p:nvPicPr>
          <p:cNvPr id="60418" name="Picture 220" descr="9-52"/>
          <p:cNvPicPr>
            <a:picLocks noChangeAspect="1" noChangeArrowheads="1"/>
          </p:cNvPicPr>
          <p:nvPr/>
        </p:nvPicPr>
        <p:blipFill>
          <a:blip r:embed="rId2">
            <a:lum bright="-40000" contrast="60000"/>
          </a:blip>
          <a:srcRect/>
          <a:stretch>
            <a:fillRect/>
          </a:stretch>
        </p:blipFill>
        <p:spPr bwMode="auto">
          <a:xfrm>
            <a:off x="457200" y="2133600"/>
            <a:ext cx="2362200" cy="2743200"/>
          </a:xfrm>
          <a:prstGeom prst="rect">
            <a:avLst/>
          </a:prstGeom>
          <a:noFill/>
          <a:ln w="9525">
            <a:noFill/>
            <a:miter lim="800000"/>
            <a:headEnd/>
            <a:tailEnd/>
          </a:ln>
        </p:spPr>
      </p:pic>
      <p:sp>
        <p:nvSpPr>
          <p:cNvPr id="60420"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0419" name="Object 3"/>
          <p:cNvGraphicFramePr>
            <a:graphicFrameLocks noChangeAspect="1"/>
          </p:cNvGraphicFramePr>
          <p:nvPr/>
        </p:nvGraphicFramePr>
        <p:xfrm>
          <a:off x="4114800" y="5029200"/>
          <a:ext cx="2667000" cy="762000"/>
        </p:xfrm>
        <a:graphic>
          <a:graphicData uri="http://schemas.openxmlformats.org/presentationml/2006/ole">
            <mc:AlternateContent xmlns:mc="http://schemas.openxmlformats.org/markup-compatibility/2006">
              <mc:Choice xmlns:v="urn:schemas-microsoft-com:vml" Requires="v">
                <p:oleObj name="Equation" r:id="rId3" imgW="1688367" imgH="444307" progId="Equation.3">
                  <p:embed/>
                </p:oleObj>
              </mc:Choice>
              <mc:Fallback>
                <p:oleObj name="Equation" r:id="rId3" imgW="1688367" imgH="444307" progId="Equation.3">
                  <p:embed/>
                  <p:pic>
                    <p:nvPicPr>
                      <p:cNvPr id="6041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5029200"/>
                        <a:ext cx="26670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Date Placeholder 7"/>
          <p:cNvSpPr>
            <a:spLocks noGrp="1"/>
          </p:cNvSpPr>
          <p:nvPr>
            <p:ph type="dt" sz="half" idx="10"/>
          </p:nvPr>
        </p:nvSpPr>
        <p:spPr/>
        <p:txBody>
          <a:bodyPr/>
          <a:lstStyle/>
          <a:p>
            <a:fld id="{8E08021C-77ED-426D-BA26-F1058D082FCC}" type="datetime1">
              <a:rPr lang="en-US" smtClean="0"/>
              <a:pPr/>
              <a:t>5/18/2021</a:t>
            </a:fld>
            <a:endParaRPr lang="en-US"/>
          </a:p>
        </p:txBody>
      </p:sp>
      <p:sp>
        <p:nvSpPr>
          <p:cNvPr id="9" name="Slide Number Placeholder 8"/>
          <p:cNvSpPr>
            <a:spLocks noGrp="1"/>
          </p:cNvSpPr>
          <p:nvPr>
            <p:ph type="sldNum" sz="quarter" idx="12"/>
          </p:nvPr>
        </p:nvSpPr>
        <p:spPr/>
        <p:txBody>
          <a:bodyPr/>
          <a:lstStyle/>
          <a:p>
            <a:fld id="{A0B8CD5D-4E75-4607-B3CA-BE47569DFFB9}" type="slidenum">
              <a:rPr lang="en-US" smtClean="0"/>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5319"/>
            <a:ext cx="8229600" cy="45719"/>
          </a:xfrm>
        </p:spPr>
        <p:txBody>
          <a:bodyPr>
            <a:normAutofit fontScale="90000"/>
          </a:bodyPr>
          <a:lstStyle/>
          <a:p>
            <a:endParaRPr lang="en-US" dirty="0"/>
          </a:p>
        </p:txBody>
      </p:sp>
      <p:sp>
        <p:nvSpPr>
          <p:cNvPr id="3" name="Content Placeholder 2"/>
          <p:cNvSpPr>
            <a:spLocks noGrp="1"/>
          </p:cNvSpPr>
          <p:nvPr>
            <p:ph idx="1"/>
          </p:nvPr>
        </p:nvSpPr>
        <p:spPr>
          <a:xfrm>
            <a:off x="457200" y="152400"/>
            <a:ext cx="8229600" cy="5973763"/>
          </a:xfrm>
        </p:spPr>
        <p:txBody>
          <a:bodyPr>
            <a:normAutofit fontScale="92500" lnSpcReduction="20000"/>
          </a:bodyPr>
          <a:lstStyle/>
          <a:p>
            <a:r>
              <a:rPr lang="en-GB" dirty="0" err="1"/>
              <a:t>Hottel’s</a:t>
            </a:r>
            <a:r>
              <a:rPr lang="en-GB" dirty="0"/>
              <a:t> cross-string method can be expressed verbally as</a:t>
            </a:r>
            <a:endParaRPr lang="en-US" dirty="0"/>
          </a:p>
          <a:p>
            <a:pPr>
              <a:buNone/>
            </a:pPr>
            <a:r>
              <a:rPr lang="en-GB" dirty="0"/>
              <a:t>                                                             </a:t>
            </a:r>
            <a:endParaRPr lang="en-US" dirty="0"/>
          </a:p>
          <a:p>
            <a:pPr>
              <a:buNone/>
            </a:pPr>
            <a:r>
              <a:rPr lang="en-GB" b="1" dirty="0"/>
              <a:t> </a:t>
            </a:r>
            <a:endParaRPr lang="en-GB" dirty="0"/>
          </a:p>
          <a:p>
            <a:endParaRPr lang="en-GB" dirty="0"/>
          </a:p>
          <a:p>
            <a:pPr>
              <a:buNone/>
            </a:pPr>
            <a:endParaRPr lang="en-US" dirty="0"/>
          </a:p>
          <a:p>
            <a:pPr algn="just"/>
            <a:r>
              <a:rPr lang="en-GB" dirty="0"/>
              <a:t>The crossed-strings method is applicable even when the surfaces considered share a common edge, as in a triangle. In such cases, the common edge can be treated as an imaginary string of zero length. The method can also be applied to surfaces that are partially blocked by other surfaces by allowing the strings to bend around the blocking surfaces.</a:t>
            </a:r>
            <a:endParaRPr lang="en-US" dirty="0"/>
          </a:p>
          <a:p>
            <a:endParaRPr lang="en-US" dirty="0"/>
          </a:p>
        </p:txBody>
      </p:sp>
      <p:sp>
        <p:nvSpPr>
          <p:cNvPr id="6246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2465" name="Object 1"/>
          <p:cNvGraphicFramePr>
            <a:graphicFrameLocks noChangeAspect="1"/>
          </p:cNvGraphicFramePr>
          <p:nvPr/>
        </p:nvGraphicFramePr>
        <p:xfrm>
          <a:off x="1447800" y="1143000"/>
          <a:ext cx="6400800" cy="914400"/>
        </p:xfrm>
        <a:graphic>
          <a:graphicData uri="http://schemas.openxmlformats.org/presentationml/2006/ole">
            <mc:AlternateContent xmlns:mc="http://schemas.openxmlformats.org/markup-compatibility/2006">
              <mc:Choice xmlns:v="urn:schemas-microsoft-com:vml" Requires="v">
                <p:oleObj name="Equation" r:id="rId2" imgW="3073400" imgH="457200" progId="Equation.3">
                  <p:embed/>
                </p:oleObj>
              </mc:Choice>
              <mc:Fallback>
                <p:oleObj name="Equation" r:id="rId2" imgW="3073400" imgH="457200" progId="Equation.3">
                  <p:embed/>
                  <p:pic>
                    <p:nvPicPr>
                      <p:cNvPr id="62465"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143000"/>
                        <a:ext cx="64008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Date Placeholder 5"/>
          <p:cNvSpPr>
            <a:spLocks noGrp="1"/>
          </p:cNvSpPr>
          <p:nvPr>
            <p:ph type="dt" sz="half" idx="10"/>
          </p:nvPr>
        </p:nvSpPr>
        <p:spPr/>
        <p:txBody>
          <a:bodyPr/>
          <a:lstStyle/>
          <a:p>
            <a:fld id="{5DBDD543-A4AC-4F24-8A96-79C35190526F}" type="datetime1">
              <a:rPr lang="en-US" smtClean="0"/>
              <a:pPr/>
              <a:t>5/18/2021</a:t>
            </a:fld>
            <a:endParaRPr lang="en-US"/>
          </a:p>
        </p:txBody>
      </p:sp>
      <p:sp>
        <p:nvSpPr>
          <p:cNvPr id="7" name="Slide Number Placeholder 6"/>
          <p:cNvSpPr>
            <a:spLocks noGrp="1"/>
          </p:cNvSpPr>
          <p:nvPr>
            <p:ph type="sldNum" sz="quarter" idx="12"/>
          </p:nvPr>
        </p:nvSpPr>
        <p:spPr/>
        <p:txBody>
          <a:bodyPr/>
          <a:lstStyle/>
          <a:p>
            <a:fld id="{A0B8CD5D-4E75-4607-B3CA-BE47569DFFB9}" type="slidenum">
              <a:rPr lang="en-US" smtClean="0"/>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Autofit/>
          </a:bodyPr>
          <a:lstStyle/>
          <a:p>
            <a:r>
              <a:rPr lang="en-GB" sz="2800" b="1" dirty="0">
                <a:solidFill>
                  <a:srgbClr val="FF0000"/>
                </a:solidFill>
              </a:rPr>
              <a:t>Example 3.9: The Crossed-Strings Method for View Factors</a:t>
            </a:r>
            <a:br>
              <a:rPr lang="en-US" sz="2800" dirty="0"/>
            </a:br>
            <a:endParaRPr lang="en-US" sz="2800" dirty="0"/>
          </a:p>
        </p:txBody>
      </p:sp>
      <p:sp>
        <p:nvSpPr>
          <p:cNvPr id="3" name="Content Placeholder 2"/>
          <p:cNvSpPr>
            <a:spLocks noGrp="1"/>
          </p:cNvSpPr>
          <p:nvPr>
            <p:ph sz="half" idx="1"/>
          </p:nvPr>
        </p:nvSpPr>
        <p:spPr>
          <a:xfrm>
            <a:off x="304800" y="1143000"/>
            <a:ext cx="4191000" cy="5257800"/>
          </a:xfrm>
        </p:spPr>
        <p:txBody>
          <a:bodyPr>
            <a:normAutofit fontScale="92500" lnSpcReduction="20000"/>
          </a:bodyPr>
          <a:lstStyle/>
          <a:p>
            <a:r>
              <a:rPr lang="en-GB" dirty="0"/>
              <a:t>Two infinitely long parallel plates of widths a = 12 cm and b = 5 cm are located a distance     c = 6 cm apart, as shown in Figure 54. (a) Determine the view factor F</a:t>
            </a:r>
            <a:r>
              <a:rPr lang="en-GB" baseline="-25000" dirty="0"/>
              <a:t>12</a:t>
            </a:r>
            <a:r>
              <a:rPr lang="en-GB" dirty="0"/>
              <a:t> from surface 1 to surface 2 </a:t>
            </a:r>
            <a:r>
              <a:rPr lang="en-GB" dirty="0">
                <a:solidFill>
                  <a:srgbClr val="FF0000"/>
                </a:solidFill>
              </a:rPr>
              <a:t>using the crossed-strings method</a:t>
            </a:r>
            <a:r>
              <a:rPr lang="en-GB" dirty="0"/>
              <a:t>. (b) Derive the crossed-strings formula by </a:t>
            </a:r>
            <a:r>
              <a:rPr lang="en-GB" dirty="0">
                <a:solidFill>
                  <a:srgbClr val="FF0000"/>
                </a:solidFill>
              </a:rPr>
              <a:t>forming triangles on the given geometry and using equation 4.8 </a:t>
            </a:r>
            <a:r>
              <a:rPr lang="en-GB" dirty="0"/>
              <a:t>for view factors between the sides of triangles.</a:t>
            </a:r>
            <a:endParaRPr lang="en-US" dirty="0"/>
          </a:p>
          <a:p>
            <a:endParaRPr lang="en-US" dirty="0"/>
          </a:p>
        </p:txBody>
      </p:sp>
      <p:sp>
        <p:nvSpPr>
          <p:cNvPr id="4" name="Content Placeholder 3"/>
          <p:cNvSpPr>
            <a:spLocks noGrp="1"/>
          </p:cNvSpPr>
          <p:nvPr>
            <p:ph sz="half" idx="2"/>
          </p:nvPr>
        </p:nvSpPr>
        <p:spPr>
          <a:xfrm>
            <a:off x="4648200" y="1371600"/>
            <a:ext cx="4038600" cy="4754563"/>
          </a:xfrm>
        </p:spPr>
        <p:txBody>
          <a:bodyPr>
            <a:normAutofit fontScale="92500" lnSpcReduction="20000"/>
          </a:bodyPr>
          <a:lstStyle/>
          <a:p>
            <a:r>
              <a:rPr lang="en-US" dirty="0"/>
              <a:t>Fig 54</a:t>
            </a:r>
          </a:p>
        </p:txBody>
      </p:sp>
      <p:pic>
        <p:nvPicPr>
          <p:cNvPr id="63490" name="Picture 344" descr="9-53"/>
          <p:cNvPicPr>
            <a:picLocks noChangeAspect="1" noChangeArrowheads="1"/>
          </p:cNvPicPr>
          <p:nvPr/>
        </p:nvPicPr>
        <p:blipFill>
          <a:blip r:embed="rId2">
            <a:lum bright="-40000" contrast="60000"/>
          </a:blip>
          <a:srcRect/>
          <a:stretch>
            <a:fillRect/>
          </a:stretch>
        </p:blipFill>
        <p:spPr bwMode="auto">
          <a:xfrm>
            <a:off x="5257800" y="2590800"/>
            <a:ext cx="2667000" cy="2590800"/>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C6FA68AF-1E08-41C9-8296-FB0BBD2594E2}" type="datetime1">
              <a:rPr lang="en-US" smtClean="0"/>
              <a:pPr/>
              <a:t>5/18/2021</a:t>
            </a:fld>
            <a:endParaRPr lang="en-US"/>
          </a:p>
        </p:txBody>
      </p:sp>
      <p:sp>
        <p:nvSpPr>
          <p:cNvPr id="7" name="Slide Number Placeholder 6"/>
          <p:cNvSpPr>
            <a:spLocks noGrp="1"/>
          </p:cNvSpPr>
          <p:nvPr>
            <p:ph type="sldNum" sz="quarter" idx="12"/>
          </p:nvPr>
        </p:nvSpPr>
        <p:spPr/>
        <p:txBody>
          <a:bodyPr/>
          <a:lstStyle/>
          <a:p>
            <a:fld id="{A0B8CD5D-4E75-4607-B3CA-BE47569DFFB9}" type="slidenum">
              <a:rPr lang="en-US" smtClean="0"/>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Black body Radiation</a:t>
            </a:r>
            <a:br>
              <a:rPr lang="en-US" dirty="0"/>
            </a:br>
            <a:endParaRPr lang="en-US" dirty="0"/>
          </a:p>
        </p:txBody>
      </p:sp>
      <p:sp>
        <p:nvSpPr>
          <p:cNvPr id="3" name="Content Placeholder 2"/>
          <p:cNvSpPr>
            <a:spLocks noGrp="1"/>
          </p:cNvSpPr>
          <p:nvPr>
            <p:ph idx="1"/>
          </p:nvPr>
        </p:nvSpPr>
        <p:spPr/>
        <p:txBody>
          <a:bodyPr>
            <a:normAutofit/>
          </a:bodyPr>
          <a:lstStyle/>
          <a:p>
            <a:pPr>
              <a:buFont typeface="Wingdings" pitchFamily="2" charset="2"/>
              <a:buChar char="§"/>
            </a:pPr>
            <a:r>
              <a:rPr lang="en-GB" sz="2000" dirty="0"/>
              <a:t>A </a:t>
            </a:r>
            <a:r>
              <a:rPr lang="en-GB" sz="2000" b="1" dirty="0"/>
              <a:t>blackbody</a:t>
            </a:r>
            <a:r>
              <a:rPr lang="en-GB" sz="2000" dirty="0"/>
              <a:t> is a perfect emitter and a perfect absorber of radiation. In addition, a blackbody emits radiation energy uniformly in all directions. As a result, a blackbody is often called a </a:t>
            </a:r>
            <a:r>
              <a:rPr lang="en-GB" sz="2000" b="1" dirty="0"/>
              <a:t>diffuse</a:t>
            </a:r>
            <a:r>
              <a:rPr lang="en-GB" sz="2000" dirty="0"/>
              <a:t> emitter. The terms diffuse means “independent of direction”.</a:t>
            </a:r>
            <a:endParaRPr lang="en-US" sz="2000" dirty="0"/>
          </a:p>
          <a:p>
            <a:pPr>
              <a:buFont typeface="Wingdings" pitchFamily="2" charset="2"/>
              <a:buChar char="§"/>
            </a:pPr>
            <a:r>
              <a:rPr lang="en-GB" sz="2000" dirty="0"/>
              <a:t>The </a:t>
            </a:r>
            <a:r>
              <a:rPr lang="en-GB" sz="2000" dirty="0">
                <a:solidFill>
                  <a:srgbClr val="FF0000"/>
                </a:solidFill>
              </a:rPr>
              <a:t>Stefan-Boltzmann law </a:t>
            </a:r>
            <a:r>
              <a:rPr lang="en-GB" sz="2000" dirty="0"/>
              <a:t>gives the total blackbody emissive power, which is the sum of the radiation emitted over all wavelengths. </a:t>
            </a:r>
          </a:p>
          <a:p>
            <a:pPr>
              <a:buFont typeface="Wingdings" pitchFamily="2" charset="2"/>
              <a:buChar char="§"/>
            </a:pPr>
            <a:r>
              <a:rPr lang="en-GB" sz="2000" dirty="0"/>
              <a:t>The </a:t>
            </a:r>
            <a:r>
              <a:rPr lang="en-GB" sz="2000" b="1" dirty="0"/>
              <a:t>spectral (monochromatic) blackbody emissive power</a:t>
            </a:r>
            <a:r>
              <a:rPr lang="en-GB" sz="2000" dirty="0"/>
              <a:t>, </a:t>
            </a:r>
            <a:r>
              <a:rPr lang="en-GB" sz="2000" dirty="0">
                <a:solidFill>
                  <a:srgbClr val="FF0000"/>
                </a:solidFill>
              </a:rPr>
              <a:t>which is </a:t>
            </a:r>
            <a:r>
              <a:rPr lang="en-GB" sz="2000" i="1" dirty="0">
                <a:solidFill>
                  <a:srgbClr val="FF0000"/>
                </a:solidFill>
              </a:rPr>
              <a:t>the amount of radiation energy emitted by a blackbody at an absolute temperature T per unit time, per unit surface area, and per unit wavelength about the wavelength.</a:t>
            </a:r>
            <a:endParaRPr lang="en-US" sz="2000" b="1" dirty="0"/>
          </a:p>
          <a:p>
            <a:pPr>
              <a:buNone/>
            </a:pPr>
            <a:endParaRPr lang="en-US" sz="2000" b="1" dirty="0"/>
          </a:p>
          <a:p>
            <a:endParaRPr lang="en-US" dirty="0"/>
          </a:p>
        </p:txBody>
      </p:sp>
      <p:sp>
        <p:nvSpPr>
          <p:cNvPr id="4" name="Text Placeholder 3"/>
          <p:cNvSpPr>
            <a:spLocks noGrp="1"/>
          </p:cNvSpPr>
          <p:nvPr>
            <p:ph type="body" sz="half" idx="2"/>
          </p:nvPr>
        </p:nvSpPr>
        <p:spPr/>
        <p:txBody>
          <a:bodyPr>
            <a:normAutofit/>
          </a:bodyPr>
          <a:lstStyle/>
          <a:p>
            <a:r>
              <a:rPr lang="en-US" sz="1600" b="1" dirty="0"/>
              <a:t>Figure 29: A large cavity with a small opening</a:t>
            </a:r>
          </a:p>
        </p:txBody>
      </p:sp>
      <p:sp>
        <p:nvSpPr>
          <p:cNvPr id="22530" name="Rectangle 2"/>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2531" name="Picture 346" descr="9-8"/>
          <p:cNvPicPr>
            <a:picLocks noChangeAspect="1" noChangeArrowheads="1"/>
          </p:cNvPicPr>
          <p:nvPr/>
        </p:nvPicPr>
        <p:blipFill>
          <a:blip r:embed="rId2">
            <a:lum bright="-20000" contrast="40000"/>
          </a:blip>
          <a:srcRect/>
          <a:stretch>
            <a:fillRect/>
          </a:stretch>
        </p:blipFill>
        <p:spPr bwMode="auto">
          <a:xfrm>
            <a:off x="457200" y="2514600"/>
            <a:ext cx="3124200" cy="3200400"/>
          </a:xfrm>
          <a:prstGeom prst="rect">
            <a:avLst/>
          </a:prstGeom>
          <a:noFill/>
          <a:ln w="9525">
            <a:noFill/>
            <a:miter lim="800000"/>
            <a:headEnd/>
            <a:tailEnd/>
          </a:ln>
        </p:spPr>
      </p:pic>
      <p:sp>
        <p:nvSpPr>
          <p:cNvPr id="7" name="Date Placeholder 6"/>
          <p:cNvSpPr>
            <a:spLocks noGrp="1"/>
          </p:cNvSpPr>
          <p:nvPr>
            <p:ph type="dt" sz="half" idx="10"/>
          </p:nvPr>
        </p:nvSpPr>
        <p:spPr/>
        <p:txBody>
          <a:bodyPr/>
          <a:lstStyle/>
          <a:p>
            <a:fld id="{F6B448A1-AA00-45CC-B8E7-F53CB0F5CEC0}" type="datetime1">
              <a:rPr lang="en-US" smtClean="0"/>
              <a:t>5/18/2021</a:t>
            </a:fld>
            <a:endParaRPr lang="en-US"/>
          </a:p>
        </p:txBody>
      </p:sp>
      <p:sp>
        <p:nvSpPr>
          <p:cNvPr id="8" name="Slide Number Placeholder 7"/>
          <p:cNvSpPr>
            <a:spLocks noGrp="1"/>
          </p:cNvSpPr>
          <p:nvPr>
            <p:ph type="sldNum" sz="quarter" idx="12"/>
          </p:nvPr>
        </p:nvSpPr>
        <p:spPr/>
        <p:txBody>
          <a:bodyPr/>
          <a:lstStyle/>
          <a:p>
            <a:fld id="{FB76A10A-FB51-4AAA-AE6A-62DD864F5B7D}" type="slidenum">
              <a:rPr lang="en-US" smtClean="0"/>
              <a:pPr/>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57200"/>
          </a:xfrm>
        </p:spPr>
        <p:txBody>
          <a:bodyPr>
            <a:noAutofit/>
          </a:bodyPr>
          <a:lstStyle/>
          <a:p>
            <a:r>
              <a:rPr lang="en-GB" sz="2800" b="1" dirty="0">
                <a:solidFill>
                  <a:srgbClr val="FF0000"/>
                </a:solidFill>
              </a:rPr>
              <a:t>Solution</a:t>
            </a:r>
            <a:endParaRPr lang="en-US" sz="2800" dirty="0">
              <a:solidFill>
                <a:srgbClr val="FF0000"/>
              </a:solidFill>
            </a:endParaRPr>
          </a:p>
        </p:txBody>
      </p:sp>
      <p:sp>
        <p:nvSpPr>
          <p:cNvPr id="3" name="Content Placeholder 2"/>
          <p:cNvSpPr>
            <a:spLocks noGrp="1"/>
          </p:cNvSpPr>
          <p:nvPr>
            <p:ph idx="1"/>
          </p:nvPr>
        </p:nvSpPr>
        <p:spPr>
          <a:xfrm>
            <a:off x="457200" y="533400"/>
            <a:ext cx="8229600" cy="5592763"/>
          </a:xfrm>
        </p:spPr>
        <p:txBody>
          <a:bodyPr>
            <a:normAutofit fontScale="70000" lnSpcReduction="20000"/>
          </a:bodyPr>
          <a:lstStyle/>
          <a:p>
            <a:pPr algn="just"/>
            <a:r>
              <a:rPr lang="en-GB" i="1" dirty="0"/>
              <a:t>Assumption</a:t>
            </a:r>
            <a:r>
              <a:rPr lang="en-GB" dirty="0"/>
              <a:t>: The surfaces are diffuse emitters and reflectors</a:t>
            </a:r>
            <a:endParaRPr lang="en-US" b="1" dirty="0"/>
          </a:p>
          <a:p>
            <a:pPr algn="just"/>
            <a:r>
              <a:rPr lang="en-GB" i="1" dirty="0"/>
              <a:t>Analysis:</a:t>
            </a:r>
            <a:r>
              <a:rPr lang="en-GB" dirty="0"/>
              <a:t> (a) First the endpoints of both surfaces are labelled and straight dashed lines are drawn between the points as shown in the figure. The crossed and uncrossed strings are identified after which the crossed-strings method is applied to determine the view factor F</a:t>
            </a:r>
            <a:r>
              <a:rPr lang="en-GB" baseline="-25000" dirty="0"/>
              <a:t>12</a:t>
            </a:r>
            <a:r>
              <a:rPr lang="en-GB" dirty="0"/>
              <a:t>.</a:t>
            </a:r>
            <a:r>
              <a:rPr lang="en-US" dirty="0"/>
              <a:t> </a:t>
            </a:r>
          </a:p>
          <a:p>
            <a:endParaRPr lang="en-GB" dirty="0"/>
          </a:p>
          <a:p>
            <a:endParaRPr lang="en-GB" dirty="0"/>
          </a:p>
          <a:p>
            <a:r>
              <a:rPr lang="en-GB" dirty="0"/>
              <a:t>Where</a:t>
            </a:r>
          </a:p>
          <a:p>
            <a:endParaRPr lang="en-GB" dirty="0"/>
          </a:p>
          <a:p>
            <a:pPr>
              <a:buNone/>
            </a:pPr>
            <a:endParaRPr lang="en-GB" dirty="0"/>
          </a:p>
          <a:p>
            <a:pPr>
              <a:buNone/>
            </a:pPr>
            <a:endParaRPr lang="en-US" dirty="0"/>
          </a:p>
          <a:p>
            <a:pPr>
              <a:buNone/>
            </a:pPr>
            <a:r>
              <a:rPr lang="en-GB" dirty="0"/>
              <a:t> </a:t>
            </a:r>
            <a:endParaRPr lang="en-US" dirty="0"/>
          </a:p>
          <a:p>
            <a:r>
              <a:rPr lang="en-US" dirty="0"/>
              <a:t>substituting</a:t>
            </a:r>
          </a:p>
          <a:p>
            <a:endParaRPr lang="en-GB" dirty="0"/>
          </a:p>
          <a:p>
            <a:r>
              <a:rPr lang="en-GB" dirty="0"/>
              <a:t>                                                                                            </a:t>
            </a:r>
          </a:p>
          <a:p>
            <a:pPr>
              <a:buNone/>
            </a:pPr>
            <a:r>
              <a:rPr lang="en-GB" dirty="0"/>
              <a:t>,</a:t>
            </a:r>
          </a:p>
          <a:p>
            <a:endParaRPr lang="en-GB" dirty="0"/>
          </a:p>
          <a:p>
            <a:endParaRPr lang="en-US" dirty="0"/>
          </a:p>
          <a:p>
            <a:endParaRPr lang="en-US" dirty="0"/>
          </a:p>
        </p:txBody>
      </p:sp>
      <p:sp>
        <p:nvSpPr>
          <p:cNvPr id="645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4513" name="Object 1"/>
          <p:cNvGraphicFramePr>
            <a:graphicFrameLocks noChangeAspect="1"/>
          </p:cNvGraphicFramePr>
          <p:nvPr/>
        </p:nvGraphicFramePr>
        <p:xfrm>
          <a:off x="1295400" y="2286000"/>
          <a:ext cx="5486400" cy="609600"/>
        </p:xfrm>
        <a:graphic>
          <a:graphicData uri="http://schemas.openxmlformats.org/presentationml/2006/ole">
            <mc:AlternateContent xmlns:mc="http://schemas.openxmlformats.org/markup-compatibility/2006">
              <mc:Choice xmlns:v="urn:schemas-microsoft-com:vml" Requires="v">
                <p:oleObj name="Equation" r:id="rId2" imgW="4546600" imgH="469900" progId="Equation.3">
                  <p:embed/>
                </p:oleObj>
              </mc:Choice>
              <mc:Fallback>
                <p:oleObj name="Equation" r:id="rId2" imgW="4546600" imgH="469900" progId="Equation.3">
                  <p:embed/>
                  <p:pic>
                    <p:nvPicPr>
                      <p:cNvPr id="64513"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286000"/>
                        <a:ext cx="54864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45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4515" name="Object 3"/>
          <p:cNvGraphicFramePr>
            <a:graphicFrameLocks noChangeAspect="1"/>
          </p:cNvGraphicFramePr>
          <p:nvPr/>
        </p:nvGraphicFramePr>
        <p:xfrm>
          <a:off x="1752600" y="3352800"/>
          <a:ext cx="3810000" cy="990600"/>
        </p:xfrm>
        <a:graphic>
          <a:graphicData uri="http://schemas.openxmlformats.org/presentationml/2006/ole">
            <mc:AlternateContent xmlns:mc="http://schemas.openxmlformats.org/markup-compatibility/2006">
              <mc:Choice xmlns:v="urn:schemas-microsoft-com:vml" Requires="v">
                <p:oleObj name="Equation" r:id="rId4" imgW="3022600" imgH="838200" progId="Equation.3">
                  <p:embed/>
                </p:oleObj>
              </mc:Choice>
              <mc:Fallback>
                <p:oleObj name="Equation" r:id="rId4" imgW="3022600" imgH="838200" progId="Equation.3">
                  <p:embed/>
                  <p:pic>
                    <p:nvPicPr>
                      <p:cNvPr id="6451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3352800"/>
                        <a:ext cx="3810000"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451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4517" name="Object 5"/>
          <p:cNvGraphicFramePr>
            <a:graphicFrameLocks noChangeAspect="1"/>
          </p:cNvGraphicFramePr>
          <p:nvPr/>
        </p:nvGraphicFramePr>
        <p:xfrm>
          <a:off x="1447800" y="5181600"/>
          <a:ext cx="3886200" cy="533400"/>
        </p:xfrm>
        <a:graphic>
          <a:graphicData uri="http://schemas.openxmlformats.org/presentationml/2006/ole">
            <mc:AlternateContent xmlns:mc="http://schemas.openxmlformats.org/markup-compatibility/2006">
              <mc:Choice xmlns:v="urn:schemas-microsoft-com:vml" Requires="v">
                <p:oleObj name="Equation" r:id="rId6" imgW="2768600" imgH="431800" progId="Equation.3">
                  <p:embed/>
                </p:oleObj>
              </mc:Choice>
              <mc:Fallback>
                <p:oleObj name="Equation" r:id="rId6" imgW="2768600" imgH="431800" progId="Equation.3">
                  <p:embed/>
                  <p:pic>
                    <p:nvPicPr>
                      <p:cNvPr id="64517"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800" y="5181600"/>
                        <a:ext cx="38862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Date Placeholder 9"/>
          <p:cNvSpPr>
            <a:spLocks noGrp="1"/>
          </p:cNvSpPr>
          <p:nvPr>
            <p:ph type="dt" sz="half" idx="10"/>
          </p:nvPr>
        </p:nvSpPr>
        <p:spPr/>
        <p:txBody>
          <a:bodyPr/>
          <a:lstStyle/>
          <a:p>
            <a:fld id="{6A274D70-4992-4200-91B1-B59EF3886D89}" type="datetime1">
              <a:rPr lang="en-US" smtClean="0"/>
              <a:pPr/>
              <a:t>5/18/2021</a:t>
            </a:fld>
            <a:endParaRPr lang="en-US"/>
          </a:p>
        </p:txBody>
      </p:sp>
      <p:sp>
        <p:nvSpPr>
          <p:cNvPr id="11" name="Slide Number Placeholder 10"/>
          <p:cNvSpPr>
            <a:spLocks noGrp="1"/>
          </p:cNvSpPr>
          <p:nvPr>
            <p:ph type="sldNum" sz="quarter" idx="12"/>
          </p:nvPr>
        </p:nvSpPr>
        <p:spPr/>
        <p:txBody>
          <a:bodyPr/>
          <a:lstStyle/>
          <a:p>
            <a:fld id="{A0B8CD5D-4E75-4607-B3CA-BE47569DFFB9}" type="slidenum">
              <a:rPr lang="en-US" smtClean="0"/>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52400"/>
          </a:xfrm>
        </p:spPr>
        <p:txBody>
          <a:bodyPr>
            <a:normAutofit fontScale="90000"/>
          </a:bodyPr>
          <a:lstStyle/>
          <a:p>
            <a:endParaRPr lang="en-US" dirty="0"/>
          </a:p>
        </p:txBody>
      </p:sp>
      <p:sp>
        <p:nvSpPr>
          <p:cNvPr id="3" name="Content Placeholder 2"/>
          <p:cNvSpPr>
            <a:spLocks noGrp="1"/>
          </p:cNvSpPr>
          <p:nvPr>
            <p:ph idx="1"/>
          </p:nvPr>
        </p:nvSpPr>
        <p:spPr>
          <a:xfrm>
            <a:off x="457200" y="228600"/>
            <a:ext cx="8229600" cy="5897563"/>
          </a:xfrm>
        </p:spPr>
        <p:txBody>
          <a:bodyPr>
            <a:normAutofit fontScale="77500" lnSpcReduction="20000"/>
          </a:bodyPr>
          <a:lstStyle/>
          <a:p>
            <a:pPr algn="just"/>
            <a:r>
              <a:rPr lang="en-GB" dirty="0"/>
              <a:t>(b) The geometry is infinitely long in the direction perpendicular to the plane of the paper, and thus the two plates (surfaces 1 and 2) and the two openings (imaginary surfaces 3 and 4) form a four-surface enclosure. Applying the summation rule to surface 1 yields:</a:t>
            </a:r>
            <a:endParaRPr lang="en-US" dirty="0"/>
          </a:p>
          <a:p>
            <a:pPr algn="just">
              <a:buNone/>
            </a:pPr>
            <a:r>
              <a:rPr lang="en-GB" dirty="0"/>
              <a:t>      F</a:t>
            </a:r>
            <a:r>
              <a:rPr lang="en-GB" baseline="-25000" dirty="0"/>
              <a:t>11</a:t>
            </a:r>
            <a:r>
              <a:rPr lang="en-GB" dirty="0"/>
              <a:t> + F</a:t>
            </a:r>
            <a:r>
              <a:rPr lang="en-GB" baseline="-25000" dirty="0"/>
              <a:t>12</a:t>
            </a:r>
            <a:r>
              <a:rPr lang="en-GB" dirty="0"/>
              <a:t> + F</a:t>
            </a:r>
            <a:r>
              <a:rPr lang="en-GB" baseline="-25000" dirty="0"/>
              <a:t>13</a:t>
            </a:r>
            <a:r>
              <a:rPr lang="en-GB" dirty="0"/>
              <a:t> + F</a:t>
            </a:r>
            <a:r>
              <a:rPr lang="en-GB" baseline="-25000" dirty="0"/>
              <a:t>14</a:t>
            </a:r>
            <a:r>
              <a:rPr lang="en-GB" dirty="0"/>
              <a:t> = 1</a:t>
            </a:r>
            <a:endParaRPr lang="en-US" dirty="0"/>
          </a:p>
          <a:p>
            <a:pPr algn="just">
              <a:buNone/>
            </a:pPr>
            <a:r>
              <a:rPr lang="en-GB" dirty="0"/>
              <a:t>      But F</a:t>
            </a:r>
            <a:r>
              <a:rPr lang="en-GB" baseline="-25000" dirty="0"/>
              <a:t>11 </a:t>
            </a:r>
            <a:r>
              <a:rPr lang="en-GB" dirty="0"/>
              <a:t>= 0 since it is a flat surface. Therefore, </a:t>
            </a:r>
            <a:endParaRPr lang="en-US" dirty="0"/>
          </a:p>
          <a:p>
            <a:pPr algn="just">
              <a:buNone/>
            </a:pPr>
            <a:r>
              <a:rPr lang="en-GB" dirty="0"/>
              <a:t>      F</a:t>
            </a:r>
            <a:r>
              <a:rPr lang="en-GB" baseline="-25000" dirty="0"/>
              <a:t>12</a:t>
            </a:r>
            <a:r>
              <a:rPr lang="en-GB" dirty="0"/>
              <a:t> = 1 – F</a:t>
            </a:r>
            <a:r>
              <a:rPr lang="en-GB" baseline="-25000" dirty="0"/>
              <a:t>13</a:t>
            </a:r>
            <a:r>
              <a:rPr lang="en-GB" dirty="0"/>
              <a:t> – F</a:t>
            </a:r>
            <a:r>
              <a:rPr lang="en-GB" baseline="-25000" dirty="0"/>
              <a:t>14</a:t>
            </a:r>
            <a:endParaRPr lang="en-US" dirty="0"/>
          </a:p>
          <a:p>
            <a:pPr algn="just"/>
            <a:r>
              <a:rPr lang="en-GB" dirty="0"/>
              <a:t>Where the view factors F</a:t>
            </a:r>
            <a:r>
              <a:rPr lang="en-GB" baseline="-25000" dirty="0"/>
              <a:t>13</a:t>
            </a:r>
            <a:r>
              <a:rPr lang="en-GB" dirty="0"/>
              <a:t> and F</a:t>
            </a:r>
            <a:r>
              <a:rPr lang="en-GB" baseline="-25000" dirty="0"/>
              <a:t>14</a:t>
            </a:r>
            <a:r>
              <a:rPr lang="en-GB" dirty="0"/>
              <a:t> can be determined by considering the triangles ABC and ABD, respectively, and applying Equation 4.8 for view factors between the sides of triangles:</a:t>
            </a:r>
            <a:endParaRPr lang="en-US" dirty="0"/>
          </a:p>
          <a:p>
            <a:endParaRPr lang="en-US" dirty="0"/>
          </a:p>
          <a:p>
            <a:endParaRPr lang="en-US" dirty="0"/>
          </a:p>
          <a:p>
            <a:endParaRPr lang="en-US" dirty="0"/>
          </a:p>
          <a:p>
            <a:r>
              <a:rPr lang="en-US" dirty="0"/>
              <a:t>.</a:t>
            </a:r>
          </a:p>
        </p:txBody>
      </p:sp>
      <p:sp>
        <p:nvSpPr>
          <p:cNvPr id="655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5537" name="Object 1"/>
          <p:cNvGraphicFramePr>
            <a:graphicFrameLocks noChangeAspect="1"/>
          </p:cNvGraphicFramePr>
          <p:nvPr/>
        </p:nvGraphicFramePr>
        <p:xfrm>
          <a:off x="1524000" y="4572000"/>
          <a:ext cx="3962400" cy="609600"/>
        </p:xfrm>
        <a:graphic>
          <a:graphicData uri="http://schemas.openxmlformats.org/presentationml/2006/ole">
            <mc:AlternateContent xmlns:mc="http://schemas.openxmlformats.org/markup-compatibility/2006">
              <mc:Choice xmlns:v="urn:schemas-microsoft-com:vml" Requires="v">
                <p:oleObj name="Equation" r:id="rId2" imgW="2692400" imgH="444500" progId="Equation.3">
                  <p:embed/>
                </p:oleObj>
              </mc:Choice>
              <mc:Fallback>
                <p:oleObj name="Equation" r:id="rId2" imgW="2692400" imgH="444500" progId="Equation.3">
                  <p:embed/>
                  <p:pic>
                    <p:nvPicPr>
                      <p:cNvPr id="65537"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572000"/>
                        <a:ext cx="39624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Date Placeholder 5"/>
          <p:cNvSpPr>
            <a:spLocks noGrp="1"/>
          </p:cNvSpPr>
          <p:nvPr>
            <p:ph type="dt" sz="half" idx="10"/>
          </p:nvPr>
        </p:nvSpPr>
        <p:spPr/>
        <p:txBody>
          <a:bodyPr/>
          <a:lstStyle/>
          <a:p>
            <a:fld id="{E26E3528-589A-4AB3-A3D4-74E622FD4FD3}" type="datetime1">
              <a:rPr lang="en-US" smtClean="0"/>
              <a:pPr/>
              <a:t>5/18/2021</a:t>
            </a:fld>
            <a:endParaRPr lang="en-US"/>
          </a:p>
        </p:txBody>
      </p:sp>
      <p:sp>
        <p:nvSpPr>
          <p:cNvPr id="7" name="Slide Number Placeholder 6"/>
          <p:cNvSpPr>
            <a:spLocks noGrp="1"/>
          </p:cNvSpPr>
          <p:nvPr>
            <p:ph type="sldNum" sz="quarter" idx="12"/>
          </p:nvPr>
        </p:nvSpPr>
        <p:spPr/>
        <p:txBody>
          <a:bodyPr/>
          <a:lstStyle/>
          <a:p>
            <a:fld id="{A0B8CD5D-4E75-4607-B3CA-BE47569DFFB9}" type="slidenum">
              <a:rPr lang="en-US" smtClean="0"/>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45719"/>
          </a:xfrm>
        </p:spPr>
        <p:txBody>
          <a:bodyPr>
            <a:normAutofit fontScale="90000"/>
          </a:bodyPr>
          <a:lstStyle/>
          <a:p>
            <a:endParaRPr lang="en-US" dirty="0"/>
          </a:p>
        </p:txBody>
      </p:sp>
      <p:sp>
        <p:nvSpPr>
          <p:cNvPr id="3" name="Content Placeholder 2"/>
          <p:cNvSpPr>
            <a:spLocks noGrp="1"/>
          </p:cNvSpPr>
          <p:nvPr>
            <p:ph idx="1"/>
          </p:nvPr>
        </p:nvSpPr>
        <p:spPr>
          <a:xfrm>
            <a:off x="457200" y="228600"/>
            <a:ext cx="8229600" cy="5897563"/>
          </a:xfrm>
        </p:spPr>
        <p:txBody>
          <a:bodyPr>
            <a:normAutofit lnSpcReduction="10000"/>
          </a:bodyPr>
          <a:lstStyle/>
          <a:p>
            <a:r>
              <a:rPr lang="en-GB" dirty="0"/>
              <a:t>Substituting,</a:t>
            </a:r>
            <a:endParaRPr lang="en-US" dirty="0"/>
          </a:p>
          <a:p>
            <a:endParaRPr lang="en-GB" dirty="0"/>
          </a:p>
          <a:p>
            <a:endParaRPr lang="en-GB" dirty="0"/>
          </a:p>
          <a:p>
            <a:endParaRPr lang="en-GB" dirty="0"/>
          </a:p>
          <a:p>
            <a:pPr>
              <a:buNone/>
            </a:pPr>
            <a:r>
              <a:rPr lang="en-GB" dirty="0"/>
              <a:t> </a:t>
            </a:r>
            <a:endParaRPr lang="en-US" dirty="0"/>
          </a:p>
          <a:p>
            <a:r>
              <a:rPr lang="en-GB" dirty="0"/>
              <a:t>This is also some kind of a proof of the crossed-strings method for the case of two infinitely long plain parallel surfaces. </a:t>
            </a:r>
          </a:p>
          <a:p>
            <a:r>
              <a:rPr lang="en-GB" b="1" dirty="0">
                <a:solidFill>
                  <a:srgbClr val="FF0000"/>
                </a:solidFill>
              </a:rPr>
              <a:t>See pages 133-137 for more examples on the determination of view factors </a:t>
            </a:r>
            <a:endParaRPr lang="en-US" b="1" dirty="0">
              <a:solidFill>
                <a:srgbClr val="FF0000"/>
              </a:solidFill>
            </a:endParaRPr>
          </a:p>
          <a:p>
            <a:pPr>
              <a:buNone/>
            </a:pPr>
            <a:r>
              <a:rPr lang="en-GB" b="1" dirty="0">
                <a:solidFill>
                  <a:srgbClr val="FF0000"/>
                </a:solidFill>
              </a:rPr>
              <a:t> </a:t>
            </a:r>
            <a:endParaRPr lang="en-US" b="1" dirty="0">
              <a:solidFill>
                <a:srgbClr val="FF0000"/>
              </a:solidFill>
            </a:endParaRPr>
          </a:p>
          <a:p>
            <a:endParaRPr lang="en-US" dirty="0"/>
          </a:p>
        </p:txBody>
      </p:sp>
      <p:sp>
        <p:nvSpPr>
          <p:cNvPr id="66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6561" name="Object 1"/>
          <p:cNvGraphicFramePr>
            <a:graphicFrameLocks noChangeAspect="1"/>
          </p:cNvGraphicFramePr>
          <p:nvPr/>
        </p:nvGraphicFramePr>
        <p:xfrm>
          <a:off x="1828800" y="1219200"/>
          <a:ext cx="3581400" cy="1143000"/>
        </p:xfrm>
        <a:graphic>
          <a:graphicData uri="http://schemas.openxmlformats.org/presentationml/2006/ole">
            <mc:AlternateContent xmlns:mc="http://schemas.openxmlformats.org/markup-compatibility/2006">
              <mc:Choice xmlns:v="urn:schemas-microsoft-com:vml" Requires="v">
                <p:oleObj name="Equation" r:id="rId2" imgW="2260600" imgH="889000" progId="Equation.3">
                  <p:embed/>
                </p:oleObj>
              </mc:Choice>
              <mc:Fallback>
                <p:oleObj name="Equation" r:id="rId2" imgW="2260600" imgH="889000" progId="Equation.3">
                  <p:embed/>
                  <p:pic>
                    <p:nvPicPr>
                      <p:cNvPr id="66561"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219200"/>
                        <a:ext cx="358140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Date Placeholder 5"/>
          <p:cNvSpPr>
            <a:spLocks noGrp="1"/>
          </p:cNvSpPr>
          <p:nvPr>
            <p:ph type="dt" sz="half" idx="10"/>
          </p:nvPr>
        </p:nvSpPr>
        <p:spPr/>
        <p:txBody>
          <a:bodyPr/>
          <a:lstStyle/>
          <a:p>
            <a:fld id="{49732002-13EE-407C-BFC9-F9612DCAB394}" type="datetime1">
              <a:rPr lang="en-US" smtClean="0"/>
              <a:pPr/>
              <a:t>5/18/2021</a:t>
            </a:fld>
            <a:endParaRPr lang="en-US"/>
          </a:p>
        </p:txBody>
      </p:sp>
      <p:sp>
        <p:nvSpPr>
          <p:cNvPr id="7" name="Slide Number Placeholder 6"/>
          <p:cNvSpPr>
            <a:spLocks noGrp="1"/>
          </p:cNvSpPr>
          <p:nvPr>
            <p:ph type="sldNum" sz="quarter" idx="12"/>
          </p:nvPr>
        </p:nvSpPr>
        <p:spPr/>
        <p:txBody>
          <a:bodyPr/>
          <a:lstStyle/>
          <a:p>
            <a:fld id="{A0B8CD5D-4E75-4607-B3CA-BE47569DFFB9}" type="slidenum">
              <a:rPr lang="en-US" smtClean="0"/>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fontScale="90000"/>
          </a:bodyPr>
          <a:lstStyle/>
          <a:p>
            <a:r>
              <a:rPr lang="en-US" sz="3600" b="1" dirty="0">
                <a:solidFill>
                  <a:srgbClr val="FF0000"/>
                </a:solidFill>
              </a:rPr>
              <a:t>RADIATION EXCHANGE BETWEEN SURFACES</a:t>
            </a:r>
            <a:br>
              <a:rPr lang="en-US" b="1" i="1" dirty="0"/>
            </a:br>
            <a:endParaRPr lang="en-US" dirty="0"/>
          </a:p>
        </p:txBody>
      </p:sp>
      <p:sp>
        <p:nvSpPr>
          <p:cNvPr id="3" name="Content Placeholder 2"/>
          <p:cNvSpPr>
            <a:spLocks noGrp="1"/>
          </p:cNvSpPr>
          <p:nvPr>
            <p:ph idx="1"/>
          </p:nvPr>
        </p:nvSpPr>
        <p:spPr>
          <a:xfrm>
            <a:off x="457200" y="533400"/>
            <a:ext cx="8229600" cy="5592763"/>
          </a:xfrm>
        </p:spPr>
        <p:txBody>
          <a:bodyPr>
            <a:normAutofit fontScale="62500" lnSpcReduction="20000"/>
          </a:bodyPr>
          <a:lstStyle/>
          <a:p>
            <a:r>
              <a:rPr lang="en-GB" b="1" dirty="0"/>
              <a:t>Black Surface</a:t>
            </a:r>
            <a:endParaRPr lang="en-US" b="1" dirty="0"/>
          </a:p>
          <a:p>
            <a:r>
              <a:rPr lang="en-GB" dirty="0"/>
              <a:t>Consider two black surfaces of arbitrary shape maintained at uniform and constant temperatures T</a:t>
            </a:r>
            <a:r>
              <a:rPr lang="en-GB" baseline="-25000" dirty="0"/>
              <a:t>1</a:t>
            </a:r>
            <a:r>
              <a:rPr lang="en-GB" dirty="0"/>
              <a:t> and T</a:t>
            </a:r>
            <a:r>
              <a:rPr lang="en-GB" baseline="-25000" dirty="0"/>
              <a:t>2</a:t>
            </a:r>
            <a:r>
              <a:rPr lang="en-GB" dirty="0"/>
              <a:t> as shown in Figure 55.</a:t>
            </a:r>
            <a:endParaRPr lang="en-US" dirty="0"/>
          </a:p>
          <a:p>
            <a:endParaRPr lang="en-US" sz="2600" b="1" dirty="0"/>
          </a:p>
          <a:p>
            <a:endParaRPr lang="en-US" sz="2600" b="1" dirty="0"/>
          </a:p>
          <a:p>
            <a:endParaRPr lang="en-US" sz="2600" b="1" dirty="0"/>
          </a:p>
          <a:p>
            <a:endParaRPr lang="en-US" sz="2600" b="1" dirty="0"/>
          </a:p>
          <a:p>
            <a:endParaRPr lang="en-US" sz="2600" b="1" dirty="0"/>
          </a:p>
          <a:p>
            <a:endParaRPr lang="en-US" sz="2600" b="1" dirty="0"/>
          </a:p>
          <a:p>
            <a:endParaRPr lang="en-US" sz="2600" b="1" dirty="0"/>
          </a:p>
          <a:p>
            <a:endParaRPr lang="en-US" sz="2600" b="1" dirty="0"/>
          </a:p>
          <a:p>
            <a:endParaRPr lang="en-US" sz="2600" b="1" dirty="0"/>
          </a:p>
          <a:p>
            <a:pPr>
              <a:buNone/>
            </a:pPr>
            <a:r>
              <a:rPr lang="en-US" sz="2600" b="1" dirty="0"/>
              <a:t>                      Figure 55: Radiation Exchange between two black surfaces</a:t>
            </a:r>
          </a:p>
          <a:p>
            <a:r>
              <a:rPr lang="en-US" dirty="0"/>
              <a:t> </a:t>
            </a:r>
            <a:r>
              <a:rPr lang="en-GB" dirty="0"/>
              <a:t>The net rate of heat transfer by radiation from 1 to 2 may be determined by noting that for a black surface, any radiation striking it is completely absorbed. Using the concept of view factors already introduced, we can write the expression:</a:t>
            </a:r>
            <a:endParaRPr lang="en-US" dirty="0"/>
          </a:p>
          <a:p>
            <a:endParaRPr lang="en-GB" dirty="0"/>
          </a:p>
          <a:p>
            <a:endParaRPr lang="en-GB" dirty="0"/>
          </a:p>
          <a:p>
            <a:endParaRPr lang="en-GB" dirty="0"/>
          </a:p>
          <a:p>
            <a:r>
              <a:rPr lang="en-GB" dirty="0"/>
              <a:t>	 </a:t>
            </a:r>
            <a:endParaRPr lang="en-US" dirty="0"/>
          </a:p>
        </p:txBody>
      </p:sp>
      <p:pic>
        <p:nvPicPr>
          <p:cNvPr id="1026" name="Picture 256" descr="9-54"/>
          <p:cNvPicPr>
            <a:picLocks noChangeAspect="1" noChangeArrowheads="1"/>
          </p:cNvPicPr>
          <p:nvPr/>
        </p:nvPicPr>
        <p:blipFill>
          <a:blip r:embed="rId3">
            <a:lum bright="-40000" contrast="60000"/>
          </a:blip>
          <a:srcRect/>
          <a:stretch>
            <a:fillRect/>
          </a:stretch>
        </p:blipFill>
        <p:spPr bwMode="auto">
          <a:xfrm>
            <a:off x="2971800" y="1676400"/>
            <a:ext cx="2133600" cy="1905000"/>
          </a:xfrm>
          <a:prstGeom prst="rect">
            <a:avLst/>
          </a:prstGeom>
          <a:noFill/>
          <a:ln w="9525">
            <a:noFill/>
            <a:miter lim="800000"/>
            <a:headEnd/>
            <a:tailEnd/>
          </a:ln>
        </p:spPr>
      </p:pic>
      <p:sp>
        <p:nvSpPr>
          <p:cNvPr id="102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27" name="Object 3"/>
          <p:cNvGraphicFramePr>
            <a:graphicFrameLocks noChangeAspect="1"/>
          </p:cNvGraphicFramePr>
          <p:nvPr/>
        </p:nvGraphicFramePr>
        <p:xfrm>
          <a:off x="1143000" y="5181600"/>
          <a:ext cx="5715000" cy="1295400"/>
        </p:xfrm>
        <a:graphic>
          <a:graphicData uri="http://schemas.openxmlformats.org/presentationml/2006/ole">
            <mc:AlternateContent xmlns:mc="http://schemas.openxmlformats.org/markup-compatibility/2006">
              <mc:Choice xmlns:v="urn:schemas-microsoft-com:vml" Requires="v">
                <p:oleObj name="Equation" r:id="rId4" imgW="3810000" imgH="914400" progId="Equation.3">
                  <p:embed/>
                </p:oleObj>
              </mc:Choice>
              <mc:Fallback>
                <p:oleObj name="Equation" r:id="rId4" imgW="3810000" imgH="914400" progId="Equation.3">
                  <p:embed/>
                  <p:pic>
                    <p:nvPicPr>
                      <p:cNvPr id="102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5181600"/>
                        <a:ext cx="5715000"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Date Placeholder 6"/>
          <p:cNvSpPr>
            <a:spLocks noGrp="1"/>
          </p:cNvSpPr>
          <p:nvPr>
            <p:ph type="dt" sz="half" idx="10"/>
          </p:nvPr>
        </p:nvSpPr>
        <p:spPr/>
        <p:txBody>
          <a:bodyPr/>
          <a:lstStyle/>
          <a:p>
            <a:fld id="{115B96D7-AA11-41C2-B974-B2164CF42C41}" type="datetime1">
              <a:rPr lang="en-US" smtClean="0"/>
              <a:pPr/>
              <a:t>5/18/2021</a:t>
            </a:fld>
            <a:endParaRPr lang="en-US"/>
          </a:p>
        </p:txBody>
      </p:sp>
      <p:sp>
        <p:nvSpPr>
          <p:cNvPr id="8" name="Slide Number Placeholder 7"/>
          <p:cNvSpPr>
            <a:spLocks noGrp="1"/>
          </p:cNvSpPr>
          <p:nvPr>
            <p:ph type="sldNum" sz="quarter" idx="12"/>
          </p:nvPr>
        </p:nvSpPr>
        <p:spPr/>
        <p:txBody>
          <a:bodyPr/>
          <a:lstStyle/>
          <a:p>
            <a:fld id="{0B9D2460-DCB2-4DF1-9787-641E7D1791F1}"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799"/>
            <a:ext cx="8229600" cy="228600"/>
          </a:xfrm>
        </p:spPr>
        <p:txBody>
          <a:bodyPr>
            <a:normAutofit fontScale="90000"/>
          </a:bodyPr>
          <a:lstStyle/>
          <a:p>
            <a:endParaRPr lang="en-US" dirty="0"/>
          </a:p>
        </p:txBody>
      </p:sp>
      <p:sp>
        <p:nvSpPr>
          <p:cNvPr id="3" name="Content Placeholder 2"/>
          <p:cNvSpPr>
            <a:spLocks noGrp="1"/>
          </p:cNvSpPr>
          <p:nvPr>
            <p:ph idx="1"/>
          </p:nvPr>
        </p:nvSpPr>
        <p:spPr>
          <a:xfrm>
            <a:off x="457200" y="228600"/>
            <a:ext cx="8229600" cy="6172200"/>
          </a:xfrm>
        </p:spPr>
        <p:txBody>
          <a:bodyPr>
            <a:normAutofit fontScale="70000" lnSpcReduction="20000"/>
          </a:bodyPr>
          <a:lstStyle/>
          <a:p>
            <a:r>
              <a:rPr lang="en-GB" dirty="0"/>
              <a:t>Mathematically, this is written as</a:t>
            </a:r>
            <a:endParaRPr lang="en-US" dirty="0"/>
          </a:p>
          <a:p>
            <a:endParaRPr lang="en-GB" dirty="0"/>
          </a:p>
          <a:p>
            <a:pPr>
              <a:buNone/>
            </a:pPr>
            <a:r>
              <a:rPr lang="en-GB" dirty="0"/>
              <a:t>	                                                         (4.11)</a:t>
            </a:r>
            <a:endParaRPr lang="en-US" dirty="0"/>
          </a:p>
          <a:p>
            <a:pPr>
              <a:buNone/>
            </a:pPr>
            <a:r>
              <a:rPr lang="en-GB" dirty="0"/>
              <a:t>    Now, we recall that</a:t>
            </a:r>
            <a:endParaRPr lang="en-US" dirty="0"/>
          </a:p>
          <a:p>
            <a:r>
              <a:rPr lang="en-GB" dirty="0"/>
              <a:t>                                                         (4.12)  </a:t>
            </a:r>
          </a:p>
          <a:p>
            <a:endParaRPr lang="en-GB" dirty="0"/>
          </a:p>
          <a:p>
            <a:pPr>
              <a:buNone/>
            </a:pPr>
            <a:r>
              <a:rPr lang="en-GB" dirty="0"/>
              <a:t>                                                               (4.13)  	                                                                                      	</a:t>
            </a:r>
            <a:endParaRPr lang="en-US" dirty="0"/>
          </a:p>
          <a:p>
            <a:pPr>
              <a:buNone/>
            </a:pPr>
            <a:r>
              <a:rPr lang="en-GB" dirty="0"/>
              <a:t>Substituting, equation (4.12 &amp; 4.13 into 4.11), gives</a:t>
            </a:r>
            <a:endParaRPr lang="en-US" dirty="0"/>
          </a:p>
          <a:p>
            <a:r>
              <a:rPr lang="en-GB" dirty="0"/>
              <a:t>                                                          (4.14)	 				                </a:t>
            </a:r>
            <a:endParaRPr lang="en-US" dirty="0"/>
          </a:p>
          <a:p>
            <a:r>
              <a:rPr lang="en-GB" dirty="0"/>
              <a:t>If         is found to be negative, it implies that net radiation heat transfer is from surface 2 to surface 1</a:t>
            </a:r>
            <a:endParaRPr lang="en-US" dirty="0"/>
          </a:p>
          <a:p>
            <a:r>
              <a:rPr lang="en-GB" dirty="0"/>
              <a:t>For an enclosure consisting of N black surfaces maintained at fixed uniform temperature, Equation 4.11 above can be generalised to give the </a:t>
            </a:r>
            <a:r>
              <a:rPr lang="en-GB" i="1" dirty="0"/>
              <a:t>net</a:t>
            </a:r>
            <a:r>
              <a:rPr lang="en-GB" dirty="0"/>
              <a:t> radiation leaving any given surface </a:t>
            </a:r>
            <a:r>
              <a:rPr lang="en-GB" i="1" dirty="0" err="1"/>
              <a:t>i</a:t>
            </a:r>
            <a:r>
              <a:rPr lang="en-GB" dirty="0"/>
              <a:t>. The resulting expression is:</a:t>
            </a:r>
            <a:endParaRPr lang="en-US" dirty="0"/>
          </a:p>
          <a:p>
            <a:pPr>
              <a:buNone/>
            </a:pPr>
            <a:r>
              <a:rPr lang="en-GB" dirty="0"/>
              <a:t> </a:t>
            </a:r>
          </a:p>
          <a:p>
            <a:endParaRPr lang="en-GB" dirty="0"/>
          </a:p>
          <a:p>
            <a:endParaRPr lang="en-GB" dirty="0"/>
          </a:p>
          <a:p>
            <a:endParaRPr lang="en-GB" dirty="0"/>
          </a:p>
          <a:p>
            <a:endParaRPr lang="en-GB" dirty="0"/>
          </a:p>
          <a:p>
            <a:endParaRPr lang="en-US" dirty="0"/>
          </a:p>
        </p:txBody>
      </p:sp>
      <p:sp>
        <p:nvSpPr>
          <p:cNvPr id="153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5361" name="Object 1"/>
          <p:cNvGraphicFramePr>
            <a:graphicFrameLocks noChangeAspect="1"/>
          </p:cNvGraphicFramePr>
          <p:nvPr/>
        </p:nvGraphicFramePr>
        <p:xfrm>
          <a:off x="1524000" y="685800"/>
          <a:ext cx="2133600" cy="304800"/>
        </p:xfrm>
        <a:graphic>
          <a:graphicData uri="http://schemas.openxmlformats.org/presentationml/2006/ole">
            <mc:AlternateContent xmlns:mc="http://schemas.openxmlformats.org/markup-compatibility/2006">
              <mc:Choice xmlns:v="urn:schemas-microsoft-com:vml" Requires="v">
                <p:oleObj name="Equation" r:id="rId2" imgW="1638300" imgH="241300" progId="Equation.3">
                  <p:embed/>
                </p:oleObj>
              </mc:Choice>
              <mc:Fallback>
                <p:oleObj name="Equation" r:id="rId2" imgW="1638300" imgH="241300" progId="Equation.3">
                  <p:embed/>
                  <p:pic>
                    <p:nvPicPr>
                      <p:cNvPr id="15361"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685800"/>
                        <a:ext cx="21336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5363" name="Object 3"/>
          <p:cNvGraphicFramePr>
            <a:graphicFrameLocks noChangeAspect="1"/>
          </p:cNvGraphicFramePr>
          <p:nvPr/>
        </p:nvGraphicFramePr>
        <p:xfrm>
          <a:off x="1447800" y="1524000"/>
          <a:ext cx="990600" cy="381000"/>
        </p:xfrm>
        <a:graphic>
          <a:graphicData uri="http://schemas.openxmlformats.org/presentationml/2006/ole">
            <mc:AlternateContent xmlns:mc="http://schemas.openxmlformats.org/markup-compatibility/2006">
              <mc:Choice xmlns:v="urn:schemas-microsoft-com:vml" Requires="v">
                <p:oleObj name="Equation" r:id="rId4" imgW="609336" imgH="241195" progId="Equation.3">
                  <p:embed/>
                </p:oleObj>
              </mc:Choice>
              <mc:Fallback>
                <p:oleObj name="Equation" r:id="rId4" imgW="609336" imgH="241195" progId="Equation.3">
                  <p:embed/>
                  <p:pic>
                    <p:nvPicPr>
                      <p:cNvPr id="1536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1524000"/>
                        <a:ext cx="9906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5365" name="Object 5"/>
          <p:cNvGraphicFramePr>
            <a:graphicFrameLocks noChangeAspect="1"/>
          </p:cNvGraphicFramePr>
          <p:nvPr/>
        </p:nvGraphicFramePr>
        <p:xfrm>
          <a:off x="1295400" y="2209800"/>
          <a:ext cx="1219200" cy="276225"/>
        </p:xfrm>
        <a:graphic>
          <a:graphicData uri="http://schemas.openxmlformats.org/presentationml/2006/ole">
            <mc:AlternateContent xmlns:mc="http://schemas.openxmlformats.org/markup-compatibility/2006">
              <mc:Choice xmlns:v="urn:schemas-microsoft-com:vml" Requires="v">
                <p:oleObj name="Equation" r:id="rId6" imgW="863225" imgH="215806" progId="Equation.3">
                  <p:embed/>
                </p:oleObj>
              </mc:Choice>
              <mc:Fallback>
                <p:oleObj name="Equation" r:id="rId6" imgW="863225" imgH="215806" progId="Equation.3">
                  <p:embed/>
                  <p:pic>
                    <p:nvPicPr>
                      <p:cNvPr id="15365"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00" y="2209800"/>
                        <a:ext cx="1219200" cy="276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5367" name="Object 7"/>
          <p:cNvGraphicFramePr>
            <a:graphicFrameLocks noChangeAspect="1"/>
          </p:cNvGraphicFramePr>
          <p:nvPr/>
        </p:nvGraphicFramePr>
        <p:xfrm>
          <a:off x="1295400" y="3200400"/>
          <a:ext cx="1981200" cy="304800"/>
        </p:xfrm>
        <a:graphic>
          <a:graphicData uri="http://schemas.openxmlformats.org/presentationml/2006/ole">
            <mc:AlternateContent xmlns:mc="http://schemas.openxmlformats.org/markup-compatibility/2006">
              <mc:Choice xmlns:v="urn:schemas-microsoft-com:vml" Requires="v">
                <p:oleObj name="Equation" r:id="rId8" imgW="1409700" imgH="228600" progId="Equation.3">
                  <p:embed/>
                </p:oleObj>
              </mc:Choice>
              <mc:Fallback>
                <p:oleObj name="Equation" r:id="rId8" imgW="1409700" imgH="228600" progId="Equation.3">
                  <p:embed/>
                  <p:pic>
                    <p:nvPicPr>
                      <p:cNvPr id="15367"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5400" y="3200400"/>
                        <a:ext cx="19812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7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5369" name="Object 9"/>
          <p:cNvGraphicFramePr>
            <a:graphicFrameLocks noChangeAspect="1"/>
          </p:cNvGraphicFramePr>
          <p:nvPr/>
        </p:nvGraphicFramePr>
        <p:xfrm>
          <a:off x="1143000" y="3733800"/>
          <a:ext cx="409575" cy="333375"/>
        </p:xfrm>
        <a:graphic>
          <a:graphicData uri="http://schemas.openxmlformats.org/presentationml/2006/ole">
            <mc:AlternateContent xmlns:mc="http://schemas.openxmlformats.org/markup-compatibility/2006">
              <mc:Choice xmlns:v="urn:schemas-microsoft-com:vml" Requires="v">
                <p:oleObj name="Equation" r:id="rId10" imgW="228600" imgH="228600" progId="Equation.3">
                  <p:embed/>
                </p:oleObj>
              </mc:Choice>
              <mc:Fallback>
                <p:oleObj name="Equation" r:id="rId10" imgW="228600" imgH="228600" progId="Equation.3">
                  <p:embed/>
                  <p:pic>
                    <p:nvPicPr>
                      <p:cNvPr id="15369"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3000" y="3733800"/>
                        <a:ext cx="409575" cy="333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74"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5373" name="Object 13"/>
          <p:cNvGraphicFramePr>
            <a:graphicFrameLocks noChangeAspect="1"/>
          </p:cNvGraphicFramePr>
          <p:nvPr/>
        </p:nvGraphicFramePr>
        <p:xfrm>
          <a:off x="1295400" y="5715000"/>
          <a:ext cx="2667000" cy="533400"/>
        </p:xfrm>
        <a:graphic>
          <a:graphicData uri="http://schemas.openxmlformats.org/presentationml/2006/ole">
            <mc:AlternateContent xmlns:mc="http://schemas.openxmlformats.org/markup-compatibility/2006">
              <mc:Choice xmlns:v="urn:schemas-microsoft-com:vml" Requires="v">
                <p:oleObj name="Equation" r:id="rId12" imgW="2057400" imgH="444500" progId="Equation.3">
                  <p:embed/>
                </p:oleObj>
              </mc:Choice>
              <mc:Fallback>
                <p:oleObj name="Equation" r:id="rId12" imgW="2057400" imgH="444500" progId="Equation.3">
                  <p:embed/>
                  <p:pic>
                    <p:nvPicPr>
                      <p:cNvPr id="15373"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95400" y="5715000"/>
                        <a:ext cx="26670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Date Placeholder 15"/>
          <p:cNvSpPr>
            <a:spLocks noGrp="1"/>
          </p:cNvSpPr>
          <p:nvPr>
            <p:ph type="dt" sz="half" idx="10"/>
          </p:nvPr>
        </p:nvSpPr>
        <p:spPr/>
        <p:txBody>
          <a:bodyPr/>
          <a:lstStyle/>
          <a:p>
            <a:fld id="{6478D7A1-43F3-4B23-9C35-BE8DF4B1BEE5}" type="datetime1">
              <a:rPr lang="en-US" smtClean="0"/>
              <a:pPr/>
              <a:t>5/18/2021</a:t>
            </a:fld>
            <a:endParaRPr lang="en-US"/>
          </a:p>
        </p:txBody>
      </p:sp>
      <p:sp>
        <p:nvSpPr>
          <p:cNvPr id="17" name="Slide Number Placeholder 16"/>
          <p:cNvSpPr>
            <a:spLocks noGrp="1"/>
          </p:cNvSpPr>
          <p:nvPr>
            <p:ph type="sldNum" sz="quarter" idx="12"/>
          </p:nvPr>
        </p:nvSpPr>
        <p:spPr/>
        <p:txBody>
          <a:bodyPr/>
          <a:lstStyle/>
          <a:p>
            <a:fld id="{0B9D2460-DCB2-4DF1-9787-641E7D1791F1}" type="slidenum">
              <a:rPr lang="en-US" smtClean="0"/>
              <a:pPr/>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457200"/>
          </a:xfrm>
        </p:spPr>
        <p:txBody>
          <a:bodyPr>
            <a:normAutofit fontScale="90000"/>
          </a:bodyPr>
          <a:lstStyle/>
          <a:p>
            <a:r>
              <a:rPr lang="en-GB" sz="3600" b="1" dirty="0"/>
              <a:t>Example 3.12</a:t>
            </a:r>
            <a:br>
              <a:rPr lang="en-US" dirty="0"/>
            </a:br>
            <a:endParaRPr lang="en-US" dirty="0"/>
          </a:p>
        </p:txBody>
      </p:sp>
      <p:sp>
        <p:nvSpPr>
          <p:cNvPr id="3" name="Content Placeholder 2"/>
          <p:cNvSpPr>
            <a:spLocks noGrp="1"/>
          </p:cNvSpPr>
          <p:nvPr>
            <p:ph idx="1"/>
          </p:nvPr>
        </p:nvSpPr>
        <p:spPr>
          <a:xfrm>
            <a:off x="457200" y="533400"/>
            <a:ext cx="8229600" cy="5592763"/>
          </a:xfrm>
        </p:spPr>
        <p:txBody>
          <a:bodyPr>
            <a:normAutofit fontScale="62500" lnSpcReduction="20000"/>
          </a:bodyPr>
          <a:lstStyle/>
          <a:p>
            <a:r>
              <a:rPr lang="en-GB" dirty="0"/>
              <a:t>The surfaces of the cubical furnace shown in Figure 56 have dimensions 5 m x 5 m x 5 m. The bottom, top and side surfaces are maintained at uniform fixed temperatures of 800 K, 1500 K and 500 K respectively. Determine</a:t>
            </a:r>
            <a:endParaRPr lang="en-US" dirty="0"/>
          </a:p>
          <a:p>
            <a:r>
              <a:rPr lang="en-GB" dirty="0"/>
              <a:t>(a)  The net rate of radiation heat exchange from the bottom to the side surfaces. </a:t>
            </a:r>
            <a:endParaRPr lang="en-US" dirty="0"/>
          </a:p>
          <a:p>
            <a:r>
              <a:rPr lang="en-GB" dirty="0"/>
              <a:t>(b)  The net rate of radiation heat exchange from the bottom to the top surface. </a:t>
            </a:r>
            <a:endParaRPr lang="en-US" dirty="0"/>
          </a:p>
          <a:p>
            <a:r>
              <a:rPr lang="en-GB" dirty="0"/>
              <a:t>(c)  The overall net rate of radiation heat transfer from the bottom surface</a:t>
            </a:r>
            <a:endParaRPr lang="en-US" dirty="0"/>
          </a:p>
          <a:p>
            <a:r>
              <a:rPr lang="en-GB" dirty="0"/>
              <a:t>Assume that the view factor F</a:t>
            </a:r>
            <a:r>
              <a:rPr lang="en-GB" baseline="-25000" dirty="0"/>
              <a:t>12</a:t>
            </a:r>
            <a:r>
              <a:rPr lang="en-GB" dirty="0"/>
              <a:t> = 0.2		</a:t>
            </a:r>
            <a:endParaRPr lang="en-US"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pPr>
              <a:buNone/>
            </a:pPr>
            <a:r>
              <a:rPr lang="en-US" b="1" dirty="0"/>
              <a:t>        Figure 56: Heat exchange in a cubical furnace of black surfaces</a:t>
            </a:r>
          </a:p>
          <a:p>
            <a:endParaRPr lang="en-US" dirty="0"/>
          </a:p>
        </p:txBody>
      </p:sp>
      <p:pic>
        <p:nvPicPr>
          <p:cNvPr id="18434" name="Picture 264" descr="9-55"/>
          <p:cNvPicPr>
            <a:picLocks noChangeAspect="1" noChangeArrowheads="1"/>
          </p:cNvPicPr>
          <p:nvPr/>
        </p:nvPicPr>
        <p:blipFill>
          <a:blip r:embed="rId2">
            <a:lum bright="-40000" contrast="60000"/>
          </a:blip>
          <a:srcRect/>
          <a:stretch>
            <a:fillRect/>
          </a:stretch>
        </p:blipFill>
        <p:spPr bwMode="auto">
          <a:xfrm>
            <a:off x="2362200" y="3657600"/>
            <a:ext cx="2352675" cy="1981200"/>
          </a:xfrm>
          <a:prstGeom prst="rect">
            <a:avLst/>
          </a:prstGeom>
          <a:noFill/>
          <a:ln w="9525">
            <a:noFill/>
            <a:miter lim="800000"/>
            <a:headEnd/>
            <a:tailEnd/>
          </a:ln>
        </p:spPr>
      </p:pic>
      <p:sp>
        <p:nvSpPr>
          <p:cNvPr id="5" name="Date Placeholder 4"/>
          <p:cNvSpPr>
            <a:spLocks noGrp="1"/>
          </p:cNvSpPr>
          <p:nvPr>
            <p:ph type="dt" sz="half" idx="10"/>
          </p:nvPr>
        </p:nvSpPr>
        <p:spPr/>
        <p:txBody>
          <a:bodyPr/>
          <a:lstStyle/>
          <a:p>
            <a:fld id="{A7D3547F-6D20-4FB1-A3FC-CB174DF47792}" type="datetime1">
              <a:rPr lang="en-US" smtClean="0"/>
              <a:pPr/>
              <a:t>5/18/2021</a:t>
            </a:fld>
            <a:endParaRPr lang="en-US"/>
          </a:p>
        </p:txBody>
      </p:sp>
      <p:sp>
        <p:nvSpPr>
          <p:cNvPr id="6" name="Slide Number Placeholder 5"/>
          <p:cNvSpPr>
            <a:spLocks noGrp="1"/>
          </p:cNvSpPr>
          <p:nvPr>
            <p:ph type="sldNum" sz="quarter" idx="12"/>
          </p:nvPr>
        </p:nvSpPr>
        <p:spPr/>
        <p:txBody>
          <a:bodyPr/>
          <a:lstStyle/>
          <a:p>
            <a:fld id="{0B9D2460-DCB2-4DF1-9787-641E7D1791F1}" type="slidenum">
              <a:rPr lang="en-US" smtClean="0"/>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63562"/>
          </a:xfrm>
        </p:spPr>
        <p:txBody>
          <a:bodyPr>
            <a:normAutofit fontScale="90000"/>
          </a:bodyPr>
          <a:lstStyle/>
          <a:p>
            <a:r>
              <a:rPr lang="en-US" dirty="0"/>
              <a:t> </a:t>
            </a:r>
            <a:r>
              <a:rPr lang="en-GB" sz="3600" b="1" dirty="0"/>
              <a:t>Solution</a:t>
            </a:r>
            <a:br>
              <a:rPr lang="en-US" dirty="0"/>
            </a:br>
            <a:endParaRPr lang="en-US" dirty="0"/>
          </a:p>
        </p:txBody>
      </p:sp>
      <p:sp>
        <p:nvSpPr>
          <p:cNvPr id="3" name="Content Placeholder 2"/>
          <p:cNvSpPr>
            <a:spLocks noGrp="1"/>
          </p:cNvSpPr>
          <p:nvPr>
            <p:ph idx="1"/>
          </p:nvPr>
        </p:nvSpPr>
        <p:spPr>
          <a:xfrm>
            <a:off x="457200" y="457200"/>
            <a:ext cx="8229600" cy="6096000"/>
          </a:xfrm>
        </p:spPr>
        <p:txBody>
          <a:bodyPr>
            <a:normAutofit fontScale="47500" lnSpcReduction="20000"/>
          </a:bodyPr>
          <a:lstStyle/>
          <a:p>
            <a:r>
              <a:rPr lang="en-GB" dirty="0"/>
              <a:t>Although the cube has six surfaces, we notice that all the sides are identical in dimensions and temperature, and could therefore be treated as one. Consequently, there are only 3 different surfaces. The surfaces are identified as 1, 2 and 3 as shown. The problem then reduces to determining Q</a:t>
            </a:r>
            <a:r>
              <a:rPr lang="en-GB" baseline="-25000" dirty="0"/>
              <a:t>12</a:t>
            </a:r>
            <a:r>
              <a:rPr lang="en-GB" dirty="0"/>
              <a:t>,Q</a:t>
            </a:r>
            <a:r>
              <a:rPr lang="en-GB" baseline="-25000" dirty="0"/>
              <a:t>13</a:t>
            </a:r>
            <a:r>
              <a:rPr lang="en-GB" dirty="0"/>
              <a:t> and Q</a:t>
            </a:r>
            <a:r>
              <a:rPr lang="en-GB" baseline="-25000" dirty="0"/>
              <a:t>1</a:t>
            </a:r>
            <a:r>
              <a:rPr lang="en-GB" dirty="0"/>
              <a:t>.  </a:t>
            </a:r>
            <a:endParaRPr lang="en-US" dirty="0"/>
          </a:p>
          <a:p>
            <a:pPr>
              <a:buNone/>
            </a:pPr>
            <a:r>
              <a:rPr lang="en-GB" dirty="0"/>
              <a:t> </a:t>
            </a:r>
            <a:endParaRPr lang="en-US" dirty="0"/>
          </a:p>
          <a:p>
            <a:r>
              <a:rPr lang="en-GB" dirty="0"/>
              <a:t>(a)	The net rate of radiation heat exchange between the bottom and side surfaces is given by</a:t>
            </a:r>
            <a:endParaRPr lang="en-US" dirty="0"/>
          </a:p>
          <a:p>
            <a:r>
              <a:rPr lang="en-GB" dirty="0"/>
              <a:t>		 </a:t>
            </a:r>
            <a:endParaRPr lang="en-US" dirty="0"/>
          </a:p>
          <a:p>
            <a:r>
              <a:rPr lang="en-GB" dirty="0"/>
              <a:t> </a:t>
            </a:r>
            <a:endParaRPr lang="en-US" dirty="0"/>
          </a:p>
          <a:p>
            <a:r>
              <a:rPr lang="en-GB" dirty="0"/>
              <a:t>To determine </a:t>
            </a:r>
            <a:r>
              <a:rPr lang="en-GB" i="1" dirty="0"/>
              <a:t>F</a:t>
            </a:r>
            <a:r>
              <a:rPr lang="en-GB" baseline="-25000" dirty="0"/>
              <a:t>13</a:t>
            </a:r>
            <a:r>
              <a:rPr lang="en-GB" dirty="0"/>
              <a:t>, we note that </a:t>
            </a:r>
            <a:r>
              <a:rPr lang="en-GB" i="1" dirty="0"/>
              <a:t>F</a:t>
            </a:r>
            <a:r>
              <a:rPr lang="en-GB" baseline="-25000" dirty="0"/>
              <a:t>11</a:t>
            </a:r>
            <a:r>
              <a:rPr lang="en-GB" dirty="0"/>
              <a:t> = 0. </a:t>
            </a:r>
            <a:endParaRPr lang="en-US" dirty="0"/>
          </a:p>
          <a:p>
            <a:r>
              <a:rPr lang="en-GB" dirty="0"/>
              <a:t>Using the summation rule, we have</a:t>
            </a:r>
            <a:endParaRPr lang="en-US" dirty="0"/>
          </a:p>
          <a:p>
            <a:r>
              <a:rPr lang="en-GB" dirty="0"/>
              <a:t>				 </a:t>
            </a:r>
            <a:endParaRPr lang="en-US" dirty="0"/>
          </a:p>
          <a:p>
            <a:pPr>
              <a:buNone/>
            </a:pPr>
            <a:r>
              <a:rPr lang="en-GB" dirty="0"/>
              <a:t>			 	  </a:t>
            </a:r>
            <a:endParaRPr lang="en-US" dirty="0"/>
          </a:p>
          <a:p>
            <a:r>
              <a:rPr lang="en-GB" dirty="0"/>
              <a:t>Substituting, it follows that</a:t>
            </a:r>
            <a:endParaRPr lang="en-US" dirty="0"/>
          </a:p>
          <a:p>
            <a:pPr>
              <a:buNone/>
            </a:pPr>
            <a:r>
              <a:rPr lang="en-GB" dirty="0"/>
              <a:t>			 	 </a:t>
            </a:r>
            <a:endParaRPr lang="en-US" dirty="0"/>
          </a:p>
          <a:p>
            <a:pPr>
              <a:buNone/>
            </a:pPr>
            <a:r>
              <a:rPr lang="en-GB" dirty="0"/>
              <a:t>				  </a:t>
            </a:r>
            <a:endParaRPr lang="en-US" dirty="0"/>
          </a:p>
          <a:p>
            <a:r>
              <a:rPr lang="en-GB" dirty="0"/>
              <a:t>(b)	The rate of radiation heat exchange from surface 1 to surface 2,  is obtained in a similar way,</a:t>
            </a:r>
            <a:endParaRPr lang="en-US" dirty="0"/>
          </a:p>
          <a:p>
            <a:pPr>
              <a:buNone/>
            </a:pPr>
            <a:r>
              <a:rPr lang="en-GB" dirty="0"/>
              <a:t>	Namely,	 </a:t>
            </a:r>
            <a:endParaRPr lang="en-US" dirty="0"/>
          </a:p>
          <a:p>
            <a:r>
              <a:rPr lang="en-GB" dirty="0"/>
              <a:t>			      </a:t>
            </a:r>
            <a:endParaRPr lang="en-US" dirty="0"/>
          </a:p>
          <a:p>
            <a:pPr>
              <a:buNone/>
            </a:pPr>
            <a:r>
              <a:rPr lang="en-GB" dirty="0"/>
              <a:t>			       </a:t>
            </a:r>
            <a:endParaRPr lang="en-US" dirty="0"/>
          </a:p>
          <a:p>
            <a:r>
              <a:rPr lang="en-GB" dirty="0">
                <a:solidFill>
                  <a:srgbClr val="FF0000"/>
                </a:solidFill>
              </a:rPr>
              <a:t>The negative sign indicates that net radiation heat transfer is from surface 2 to surface 1</a:t>
            </a:r>
            <a:endParaRPr lang="en-US" dirty="0">
              <a:solidFill>
                <a:srgbClr val="FF0000"/>
              </a:solidFill>
            </a:endParaRPr>
          </a:p>
          <a:p>
            <a:pPr>
              <a:buNone/>
            </a:pPr>
            <a:r>
              <a:rPr lang="en-GB" dirty="0">
                <a:solidFill>
                  <a:srgbClr val="FF0000"/>
                </a:solidFill>
              </a:rPr>
              <a:t> </a:t>
            </a:r>
            <a:endParaRPr lang="en-US" dirty="0">
              <a:solidFill>
                <a:srgbClr val="FF0000"/>
              </a:solidFill>
            </a:endParaRPr>
          </a:p>
          <a:p>
            <a:r>
              <a:rPr lang="en-GB" dirty="0"/>
              <a:t>(c) 	The overall net </a:t>
            </a:r>
            <a:r>
              <a:rPr lang="en-GB" dirty="0" err="1"/>
              <a:t>radiative</a:t>
            </a:r>
            <a:r>
              <a:rPr lang="en-GB" dirty="0"/>
              <a:t> heat transfer from surface 1 is obtained by summation; namely,</a:t>
            </a:r>
            <a:endParaRPr lang="en-US" dirty="0"/>
          </a:p>
          <a:p>
            <a:pPr>
              <a:buNone/>
            </a:pPr>
            <a:r>
              <a:rPr lang="en-GB" dirty="0"/>
              <a:t>              </a:t>
            </a:r>
            <a:endParaRPr lang="en-US" dirty="0"/>
          </a:p>
          <a:p>
            <a:pPr>
              <a:buNone/>
            </a:pPr>
            <a:r>
              <a:rPr lang="en-GB" dirty="0"/>
              <a:t>			                      </a:t>
            </a:r>
            <a:endParaRPr lang="en-US" dirty="0"/>
          </a:p>
          <a:p>
            <a:endParaRPr lang="en-GB" dirty="0"/>
          </a:p>
          <a:p>
            <a:endParaRPr lang="en-GB" dirty="0"/>
          </a:p>
          <a:p>
            <a:r>
              <a:rPr lang="en-GB" dirty="0"/>
              <a:t>Thus, the bottom surface is </a:t>
            </a:r>
            <a:r>
              <a:rPr lang="en-GB" b="1" i="1" dirty="0"/>
              <a:t>gaining</a:t>
            </a:r>
            <a:r>
              <a:rPr lang="en-GB" dirty="0"/>
              <a:t> net radiation at a rate of about 925 kW</a:t>
            </a:r>
            <a:endParaRPr lang="en-US" dirty="0"/>
          </a:p>
        </p:txBody>
      </p:sp>
      <p:sp>
        <p:nvSpPr>
          <p:cNvPr id="1945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9457" name="Object 1"/>
          <p:cNvGraphicFramePr>
            <a:graphicFrameLocks noChangeAspect="1"/>
          </p:cNvGraphicFramePr>
          <p:nvPr/>
        </p:nvGraphicFramePr>
        <p:xfrm>
          <a:off x="1447800" y="1752600"/>
          <a:ext cx="1676400" cy="304800"/>
        </p:xfrm>
        <a:graphic>
          <a:graphicData uri="http://schemas.openxmlformats.org/presentationml/2006/ole">
            <mc:AlternateContent xmlns:mc="http://schemas.openxmlformats.org/markup-compatibility/2006">
              <mc:Choice xmlns:v="urn:schemas-microsoft-com:vml" Requires="v">
                <p:oleObj name="Equation" r:id="rId2" imgW="1409088" imgH="241195" progId="Equation.3">
                  <p:embed/>
                </p:oleObj>
              </mc:Choice>
              <mc:Fallback>
                <p:oleObj name="Equation" r:id="rId2" imgW="1409088" imgH="241195" progId="Equation.3">
                  <p:embed/>
                  <p:pic>
                    <p:nvPicPr>
                      <p:cNvPr id="19457"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752600"/>
                        <a:ext cx="16764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9459" name="Object 3"/>
          <p:cNvGraphicFramePr>
            <a:graphicFrameLocks noChangeAspect="1"/>
          </p:cNvGraphicFramePr>
          <p:nvPr/>
        </p:nvGraphicFramePr>
        <p:xfrm>
          <a:off x="1066800" y="2667000"/>
          <a:ext cx="1371600" cy="304800"/>
        </p:xfrm>
        <a:graphic>
          <a:graphicData uri="http://schemas.openxmlformats.org/presentationml/2006/ole">
            <mc:AlternateContent xmlns:mc="http://schemas.openxmlformats.org/markup-compatibility/2006">
              <mc:Choice xmlns:v="urn:schemas-microsoft-com:vml" Requires="v">
                <p:oleObj name="Equation" r:id="rId4" imgW="1117600" imgH="228600" progId="Equation.3">
                  <p:embed/>
                </p:oleObj>
              </mc:Choice>
              <mc:Fallback>
                <p:oleObj name="Equation" r:id="rId4" imgW="1117600" imgH="228600" progId="Equation.3">
                  <p:embed/>
                  <p:pic>
                    <p:nvPicPr>
                      <p:cNvPr id="1945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667000"/>
                        <a:ext cx="13716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9461" name="Object 5"/>
          <p:cNvGraphicFramePr>
            <a:graphicFrameLocks noChangeAspect="1"/>
          </p:cNvGraphicFramePr>
          <p:nvPr/>
        </p:nvGraphicFramePr>
        <p:xfrm>
          <a:off x="3352800" y="2667000"/>
          <a:ext cx="2438400" cy="304800"/>
        </p:xfrm>
        <a:graphic>
          <a:graphicData uri="http://schemas.openxmlformats.org/presentationml/2006/ole">
            <mc:AlternateContent xmlns:mc="http://schemas.openxmlformats.org/markup-compatibility/2006">
              <mc:Choice xmlns:v="urn:schemas-microsoft-com:vml" Requires="v">
                <p:oleObj name="Equation" r:id="rId6" imgW="2159000" imgH="228600" progId="Equation.3">
                  <p:embed/>
                </p:oleObj>
              </mc:Choice>
              <mc:Fallback>
                <p:oleObj name="Equation" r:id="rId6" imgW="2159000" imgH="228600" progId="Equation.3">
                  <p:embed/>
                  <p:pic>
                    <p:nvPicPr>
                      <p:cNvPr id="1946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0" y="2667000"/>
                        <a:ext cx="24384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9463" name="Object 7"/>
          <p:cNvGraphicFramePr>
            <a:graphicFrameLocks noChangeAspect="1"/>
          </p:cNvGraphicFramePr>
          <p:nvPr/>
        </p:nvGraphicFramePr>
        <p:xfrm>
          <a:off x="2667000" y="2743200"/>
          <a:ext cx="342900" cy="228600"/>
        </p:xfrm>
        <a:graphic>
          <a:graphicData uri="http://schemas.openxmlformats.org/presentationml/2006/ole">
            <mc:AlternateContent xmlns:mc="http://schemas.openxmlformats.org/markup-compatibility/2006">
              <mc:Choice xmlns:v="urn:schemas-microsoft-com:vml" Requires="v">
                <p:oleObj name="Equation" r:id="rId8" imgW="190417" imgH="152334" progId="Equation.3">
                  <p:embed/>
                </p:oleObj>
              </mc:Choice>
              <mc:Fallback>
                <p:oleObj name="Equation" r:id="rId8" imgW="190417" imgH="152334" progId="Equation.3">
                  <p:embed/>
                  <p:pic>
                    <p:nvPicPr>
                      <p:cNvPr id="19463"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7000" y="2743200"/>
                        <a:ext cx="3429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9465" name="Object 9"/>
          <p:cNvGraphicFramePr>
            <a:graphicFrameLocks noChangeAspect="1"/>
          </p:cNvGraphicFramePr>
          <p:nvPr/>
        </p:nvGraphicFramePr>
        <p:xfrm>
          <a:off x="990600" y="3276600"/>
          <a:ext cx="381000" cy="304800"/>
        </p:xfrm>
        <a:graphic>
          <a:graphicData uri="http://schemas.openxmlformats.org/presentationml/2006/ole">
            <mc:AlternateContent xmlns:mc="http://schemas.openxmlformats.org/markup-compatibility/2006">
              <mc:Choice xmlns:v="urn:schemas-microsoft-com:vml" Requires="v">
                <p:oleObj name="Equation" r:id="rId10" imgW="228600" imgH="241300" progId="Equation.3">
                  <p:embed/>
                </p:oleObj>
              </mc:Choice>
              <mc:Fallback>
                <p:oleObj name="Equation" r:id="rId10" imgW="228600" imgH="241300" progId="Equation.3">
                  <p:embed/>
                  <p:pic>
                    <p:nvPicPr>
                      <p:cNvPr id="19465"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0600" y="3276600"/>
                        <a:ext cx="3810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8"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9467" name="Object 11"/>
          <p:cNvGraphicFramePr>
            <a:graphicFrameLocks noChangeAspect="1"/>
          </p:cNvGraphicFramePr>
          <p:nvPr/>
        </p:nvGraphicFramePr>
        <p:xfrm>
          <a:off x="1371600" y="3276600"/>
          <a:ext cx="3276600" cy="304800"/>
        </p:xfrm>
        <a:graphic>
          <a:graphicData uri="http://schemas.openxmlformats.org/presentationml/2006/ole">
            <mc:AlternateContent xmlns:mc="http://schemas.openxmlformats.org/markup-compatibility/2006">
              <mc:Choice xmlns:v="urn:schemas-microsoft-com:vml" Requires="v">
                <p:oleObj name="Equation" r:id="rId12" imgW="2400300" imgH="228600" progId="Equation.3">
                  <p:embed/>
                </p:oleObj>
              </mc:Choice>
              <mc:Fallback>
                <p:oleObj name="Equation" r:id="rId12" imgW="2400300" imgH="228600" progId="Equation.3">
                  <p:embed/>
                  <p:pic>
                    <p:nvPicPr>
                      <p:cNvPr id="19467"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71600" y="3276600"/>
                        <a:ext cx="32766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70"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9469" name="Object 13"/>
          <p:cNvGraphicFramePr>
            <a:graphicFrameLocks noChangeAspect="1"/>
          </p:cNvGraphicFramePr>
          <p:nvPr/>
        </p:nvGraphicFramePr>
        <p:xfrm>
          <a:off x="4800600" y="3276600"/>
          <a:ext cx="1143000" cy="304800"/>
        </p:xfrm>
        <a:graphic>
          <a:graphicData uri="http://schemas.openxmlformats.org/presentationml/2006/ole">
            <mc:AlternateContent xmlns:mc="http://schemas.openxmlformats.org/markup-compatibility/2006">
              <mc:Choice xmlns:v="urn:schemas-microsoft-com:vml" Requires="v">
                <p:oleObj name="Equation" r:id="rId14" imgW="876300" imgH="203200" progId="Equation.3">
                  <p:embed/>
                </p:oleObj>
              </mc:Choice>
              <mc:Fallback>
                <p:oleObj name="Equation" r:id="rId14" imgW="876300" imgH="203200" progId="Equation.3">
                  <p:embed/>
                  <p:pic>
                    <p:nvPicPr>
                      <p:cNvPr id="19469"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00600" y="3276600"/>
                        <a:ext cx="11430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72"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9471" name="Object 15"/>
          <p:cNvGraphicFramePr>
            <a:graphicFrameLocks noChangeAspect="1"/>
          </p:cNvGraphicFramePr>
          <p:nvPr/>
        </p:nvGraphicFramePr>
        <p:xfrm>
          <a:off x="914400" y="4267200"/>
          <a:ext cx="2133600" cy="304800"/>
        </p:xfrm>
        <a:graphic>
          <a:graphicData uri="http://schemas.openxmlformats.org/presentationml/2006/ole">
            <mc:AlternateContent xmlns:mc="http://schemas.openxmlformats.org/markup-compatibility/2006">
              <mc:Choice xmlns:v="urn:schemas-microsoft-com:vml" Requires="v">
                <p:oleObj name="Equation" r:id="rId16" imgW="1409700" imgH="228600" progId="Equation.3">
                  <p:embed/>
                </p:oleObj>
              </mc:Choice>
              <mc:Fallback>
                <p:oleObj name="Equation" r:id="rId16" imgW="1409700" imgH="228600" progId="Equation.3">
                  <p:embed/>
                  <p:pic>
                    <p:nvPicPr>
                      <p:cNvPr id="19471" name="Object 1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4400" y="4267200"/>
                        <a:ext cx="21336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74"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9473" name="Object 17"/>
          <p:cNvGraphicFramePr>
            <a:graphicFrameLocks noChangeAspect="1"/>
          </p:cNvGraphicFramePr>
          <p:nvPr/>
        </p:nvGraphicFramePr>
        <p:xfrm>
          <a:off x="3124200" y="4267200"/>
          <a:ext cx="3124200" cy="304800"/>
        </p:xfrm>
        <a:graphic>
          <a:graphicData uri="http://schemas.openxmlformats.org/presentationml/2006/ole">
            <mc:AlternateContent xmlns:mc="http://schemas.openxmlformats.org/markup-compatibility/2006">
              <mc:Choice xmlns:v="urn:schemas-microsoft-com:vml" Requires="v">
                <p:oleObj name="Equation" r:id="rId18" imgW="2514600" imgH="228600" progId="Equation.3">
                  <p:embed/>
                </p:oleObj>
              </mc:Choice>
              <mc:Fallback>
                <p:oleObj name="Equation" r:id="rId18" imgW="2514600" imgH="228600" progId="Equation.3">
                  <p:embed/>
                  <p:pic>
                    <p:nvPicPr>
                      <p:cNvPr id="19473" name="Object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24200" y="4267200"/>
                        <a:ext cx="31242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76"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9475" name="Object 19"/>
          <p:cNvGraphicFramePr>
            <a:graphicFrameLocks noChangeAspect="1"/>
          </p:cNvGraphicFramePr>
          <p:nvPr/>
        </p:nvGraphicFramePr>
        <p:xfrm>
          <a:off x="6324600" y="4267200"/>
          <a:ext cx="1371600" cy="285750"/>
        </p:xfrm>
        <a:graphic>
          <a:graphicData uri="http://schemas.openxmlformats.org/presentationml/2006/ole">
            <mc:AlternateContent xmlns:mc="http://schemas.openxmlformats.org/markup-compatibility/2006">
              <mc:Choice xmlns:v="urn:schemas-microsoft-com:vml" Requires="v">
                <p:oleObj name="Equation" r:id="rId20" imgW="1040948" imgH="203112" progId="Equation.3">
                  <p:embed/>
                </p:oleObj>
              </mc:Choice>
              <mc:Fallback>
                <p:oleObj name="Equation" r:id="rId20" imgW="1040948" imgH="203112" progId="Equation.3">
                  <p:embed/>
                  <p:pic>
                    <p:nvPicPr>
                      <p:cNvPr id="19475" name="Object 1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324600" y="4267200"/>
                        <a:ext cx="1371600"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78"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9477" name="Object 21"/>
          <p:cNvGraphicFramePr>
            <a:graphicFrameLocks noChangeAspect="1"/>
          </p:cNvGraphicFramePr>
          <p:nvPr/>
        </p:nvGraphicFramePr>
        <p:xfrm>
          <a:off x="1524000" y="5334000"/>
          <a:ext cx="2362200" cy="533400"/>
        </p:xfrm>
        <a:graphic>
          <a:graphicData uri="http://schemas.openxmlformats.org/presentationml/2006/ole">
            <mc:AlternateContent xmlns:mc="http://schemas.openxmlformats.org/markup-compatibility/2006">
              <mc:Choice xmlns:v="urn:schemas-microsoft-com:vml" Requires="v">
                <p:oleObj name="Equation" r:id="rId22" imgW="1790700" imgH="444500" progId="Equation.3">
                  <p:embed/>
                </p:oleObj>
              </mc:Choice>
              <mc:Fallback>
                <p:oleObj name="Equation" r:id="rId22" imgW="1790700" imgH="444500" progId="Equation.3">
                  <p:embed/>
                  <p:pic>
                    <p:nvPicPr>
                      <p:cNvPr id="19477" name="Object 2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24000" y="5334000"/>
                        <a:ext cx="23622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80" name="Rectangle 2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9479" name="Object 23"/>
          <p:cNvGraphicFramePr>
            <a:graphicFrameLocks noChangeAspect="1"/>
          </p:cNvGraphicFramePr>
          <p:nvPr/>
        </p:nvGraphicFramePr>
        <p:xfrm>
          <a:off x="4191000" y="5486400"/>
          <a:ext cx="2590800" cy="295275"/>
        </p:xfrm>
        <a:graphic>
          <a:graphicData uri="http://schemas.openxmlformats.org/presentationml/2006/ole">
            <mc:AlternateContent xmlns:mc="http://schemas.openxmlformats.org/markup-compatibility/2006">
              <mc:Choice xmlns:v="urn:schemas-microsoft-com:vml" Requires="v">
                <p:oleObj name="Equation" r:id="rId24" imgW="1879600" imgH="215900" progId="Equation.3">
                  <p:embed/>
                </p:oleObj>
              </mc:Choice>
              <mc:Fallback>
                <p:oleObj name="Equation" r:id="rId24" imgW="1879600" imgH="215900" progId="Equation.3">
                  <p:embed/>
                  <p:pic>
                    <p:nvPicPr>
                      <p:cNvPr id="19479" name="Object 2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191000" y="5486400"/>
                        <a:ext cx="2590800"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82" name="Rectangle 2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9481" name="Object 25"/>
          <p:cNvGraphicFramePr>
            <a:graphicFrameLocks noChangeAspect="1"/>
          </p:cNvGraphicFramePr>
          <p:nvPr/>
        </p:nvGraphicFramePr>
        <p:xfrm>
          <a:off x="1752600" y="5867400"/>
          <a:ext cx="1219200" cy="285750"/>
        </p:xfrm>
        <a:graphic>
          <a:graphicData uri="http://schemas.openxmlformats.org/presentationml/2006/ole">
            <mc:AlternateContent xmlns:mc="http://schemas.openxmlformats.org/markup-compatibility/2006">
              <mc:Choice xmlns:v="urn:schemas-microsoft-com:vml" Requires="v">
                <p:oleObj name="Equation" r:id="rId26" imgW="952087" imgH="203112" progId="Equation.3">
                  <p:embed/>
                </p:oleObj>
              </mc:Choice>
              <mc:Fallback>
                <p:oleObj name="Equation" r:id="rId26" imgW="952087" imgH="203112" progId="Equation.3">
                  <p:embed/>
                  <p:pic>
                    <p:nvPicPr>
                      <p:cNvPr id="19481" name="Object 2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752600" y="5867400"/>
                        <a:ext cx="1219200"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Date Placeholder 29"/>
          <p:cNvSpPr>
            <a:spLocks noGrp="1"/>
          </p:cNvSpPr>
          <p:nvPr>
            <p:ph type="dt" sz="half" idx="10"/>
          </p:nvPr>
        </p:nvSpPr>
        <p:spPr/>
        <p:txBody>
          <a:bodyPr/>
          <a:lstStyle/>
          <a:p>
            <a:fld id="{A2FA8A31-E9EF-44E5-B279-A9D272B909DE}" type="datetime1">
              <a:rPr lang="en-US" smtClean="0"/>
              <a:pPr/>
              <a:t>5/18/2021</a:t>
            </a:fld>
            <a:endParaRPr lang="en-US"/>
          </a:p>
        </p:txBody>
      </p:sp>
      <p:sp>
        <p:nvSpPr>
          <p:cNvPr id="31" name="Slide Number Placeholder 30"/>
          <p:cNvSpPr>
            <a:spLocks noGrp="1"/>
          </p:cNvSpPr>
          <p:nvPr>
            <p:ph type="sldNum" sz="quarter" idx="12"/>
          </p:nvPr>
        </p:nvSpPr>
        <p:spPr/>
        <p:txBody>
          <a:bodyPr/>
          <a:lstStyle/>
          <a:p>
            <a:fld id="{0B9D2460-DCB2-4DF1-9787-641E7D1791F1}"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533400"/>
          </a:xfrm>
        </p:spPr>
        <p:txBody>
          <a:bodyPr>
            <a:normAutofit fontScale="90000"/>
          </a:bodyPr>
          <a:lstStyle/>
          <a:p>
            <a:r>
              <a:rPr lang="en-GB" sz="3200" dirty="0"/>
              <a:t>Grey Surfaces</a:t>
            </a:r>
            <a:endParaRPr lang="en-US" sz="3200" dirty="0"/>
          </a:p>
        </p:txBody>
      </p:sp>
      <p:sp>
        <p:nvSpPr>
          <p:cNvPr id="3" name="Content Placeholder 2"/>
          <p:cNvSpPr>
            <a:spLocks noGrp="1"/>
          </p:cNvSpPr>
          <p:nvPr>
            <p:ph idx="1"/>
          </p:nvPr>
        </p:nvSpPr>
        <p:spPr>
          <a:xfrm>
            <a:off x="457200" y="609600"/>
            <a:ext cx="8229600" cy="5516563"/>
          </a:xfrm>
        </p:spPr>
        <p:txBody>
          <a:bodyPr>
            <a:normAutofit fontScale="77500" lnSpcReduction="20000"/>
          </a:bodyPr>
          <a:lstStyle/>
          <a:p>
            <a:pPr algn="just"/>
            <a:r>
              <a:rPr lang="en-GB" dirty="0"/>
              <a:t>In the previous section, we considered radiation interchange between black surfaces. The resulting expressions were relatively easy to develop and apply, mainly because a black surface does not reflect or transmit any radiation incident on it, but rather absorbs </a:t>
            </a:r>
            <a:r>
              <a:rPr lang="en-GB" b="1" i="1" dirty="0"/>
              <a:t>all</a:t>
            </a:r>
            <a:r>
              <a:rPr lang="en-GB" dirty="0"/>
              <a:t>. </a:t>
            </a:r>
            <a:endParaRPr lang="en-US" dirty="0"/>
          </a:p>
          <a:p>
            <a:pPr algn="just"/>
            <a:r>
              <a:rPr lang="en-GB" dirty="0"/>
              <a:t>In real life, many surfaces are encountered which cannot be considered as black body surfaces, since they may allow reflections and transmission to occur. The detailed analysis of radiation, which incorporates reflection and transmission, is rather complicated. </a:t>
            </a:r>
            <a:r>
              <a:rPr lang="en-GB" dirty="0">
                <a:solidFill>
                  <a:srgbClr val="FF0000"/>
                </a:solidFill>
              </a:rPr>
              <a:t>We shall, therefore, restrict our consideration to surfaces, which can be considered as </a:t>
            </a:r>
            <a:r>
              <a:rPr lang="en-GB" b="1" i="1" dirty="0">
                <a:solidFill>
                  <a:srgbClr val="FF0000"/>
                </a:solidFill>
              </a:rPr>
              <a:t>opaque, diffuse</a:t>
            </a:r>
            <a:r>
              <a:rPr lang="en-GB" dirty="0">
                <a:solidFill>
                  <a:srgbClr val="FF0000"/>
                </a:solidFill>
              </a:rPr>
              <a:t> and </a:t>
            </a:r>
            <a:r>
              <a:rPr lang="en-GB" b="1" i="1" dirty="0">
                <a:solidFill>
                  <a:srgbClr val="FF0000"/>
                </a:solidFill>
              </a:rPr>
              <a:t>grey</a:t>
            </a:r>
            <a:r>
              <a:rPr lang="en-GB" dirty="0"/>
              <a:t>. That is, the surfaces are non-transparent, they are diffuse emitters and diffuse reflectors, and their radiation properties are independent of wavelength. In addition, each surface will be assumed to be isothermal, and the radiation leaving and arriving at each surface are uniform over the surface. </a:t>
            </a:r>
            <a:endParaRPr lang="en-US" dirty="0"/>
          </a:p>
          <a:p>
            <a:endParaRPr lang="en-US" dirty="0"/>
          </a:p>
        </p:txBody>
      </p:sp>
      <p:sp>
        <p:nvSpPr>
          <p:cNvPr id="4" name="Date Placeholder 3"/>
          <p:cNvSpPr>
            <a:spLocks noGrp="1"/>
          </p:cNvSpPr>
          <p:nvPr>
            <p:ph type="dt" sz="half" idx="10"/>
          </p:nvPr>
        </p:nvSpPr>
        <p:spPr/>
        <p:txBody>
          <a:bodyPr/>
          <a:lstStyle/>
          <a:p>
            <a:fld id="{35D5D568-8E4B-4AF6-80A6-A526C1BBEF3E}" type="datetime1">
              <a:rPr lang="en-US" smtClean="0"/>
              <a:pPr/>
              <a:t>5/18/2021</a:t>
            </a:fld>
            <a:endParaRPr lang="en-US"/>
          </a:p>
        </p:txBody>
      </p:sp>
      <p:sp>
        <p:nvSpPr>
          <p:cNvPr id="5" name="Slide Number Placeholder 4"/>
          <p:cNvSpPr>
            <a:spLocks noGrp="1"/>
          </p:cNvSpPr>
          <p:nvPr>
            <p:ph type="sldNum" sz="quarter" idx="12"/>
          </p:nvPr>
        </p:nvSpPr>
        <p:spPr/>
        <p:txBody>
          <a:bodyPr/>
          <a:lstStyle/>
          <a:p>
            <a:fld id="{0B9D2460-DCB2-4DF1-9787-641E7D1791F1}" type="slidenum">
              <a:rPr lang="en-US" smtClean="0"/>
              <a:pPr/>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normAutofit fontScale="90000"/>
          </a:bodyPr>
          <a:lstStyle/>
          <a:p>
            <a:r>
              <a:rPr lang="en-GB" sz="3200" b="1" dirty="0">
                <a:solidFill>
                  <a:srgbClr val="FF0000"/>
                </a:solidFill>
              </a:rPr>
              <a:t>The Concept of Radiosity</a:t>
            </a:r>
            <a:endParaRPr lang="en-US" sz="3200" b="1" dirty="0">
              <a:solidFill>
                <a:srgbClr val="FF0000"/>
              </a:solidFill>
            </a:endParaRPr>
          </a:p>
        </p:txBody>
      </p:sp>
      <p:sp>
        <p:nvSpPr>
          <p:cNvPr id="3" name="Content Placeholder 2"/>
          <p:cNvSpPr>
            <a:spLocks noGrp="1"/>
          </p:cNvSpPr>
          <p:nvPr>
            <p:ph idx="1"/>
          </p:nvPr>
        </p:nvSpPr>
        <p:spPr>
          <a:xfrm>
            <a:off x="457200" y="609600"/>
            <a:ext cx="8229600" cy="5791200"/>
          </a:xfrm>
        </p:spPr>
        <p:txBody>
          <a:bodyPr>
            <a:normAutofit fontScale="47500" lnSpcReduction="20000"/>
          </a:bodyPr>
          <a:lstStyle/>
          <a:p>
            <a:r>
              <a:rPr lang="en-GB" dirty="0"/>
              <a:t>In order to simplify the analysis of radiation interchange between non-black surfaces, we introduce the concept of radiosity. </a:t>
            </a:r>
            <a:r>
              <a:rPr lang="en-GB" dirty="0">
                <a:solidFill>
                  <a:srgbClr val="FF0000"/>
                </a:solidFill>
              </a:rPr>
              <a:t>The radiosity of a surface, </a:t>
            </a:r>
            <a:r>
              <a:rPr lang="en-GB" b="1" dirty="0">
                <a:solidFill>
                  <a:srgbClr val="FF0000"/>
                </a:solidFill>
              </a:rPr>
              <a:t>J</a:t>
            </a:r>
            <a:r>
              <a:rPr lang="en-GB" dirty="0">
                <a:solidFill>
                  <a:srgbClr val="FF0000"/>
                </a:solidFill>
              </a:rPr>
              <a:t>, is defined as the </a:t>
            </a:r>
            <a:r>
              <a:rPr lang="en-GB" b="1" i="1" dirty="0">
                <a:solidFill>
                  <a:srgbClr val="FF0000"/>
                </a:solidFill>
              </a:rPr>
              <a:t>total radiation energy leaving the surface per unit time and per unit area</a:t>
            </a:r>
            <a:r>
              <a:rPr lang="en-GB" dirty="0"/>
              <a:t>.                      </a:t>
            </a:r>
            <a:endParaRPr lang="en-US"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pPr>
              <a:buNone/>
            </a:pPr>
            <a:r>
              <a:rPr lang="en-US" b="1" dirty="0"/>
              <a:t>                   Figure 57: Illustrating radiation leaving a surface</a:t>
            </a:r>
          </a:p>
          <a:p>
            <a:r>
              <a:rPr lang="en-GB" dirty="0"/>
              <a:t>For a surface </a:t>
            </a:r>
            <a:r>
              <a:rPr lang="en-GB" i="1" dirty="0" err="1"/>
              <a:t>i</a:t>
            </a:r>
            <a:r>
              <a:rPr lang="en-GB" dirty="0"/>
              <a:t> that is grey and </a:t>
            </a:r>
            <a:r>
              <a:rPr lang="en-GB" b="1" i="1" dirty="0"/>
              <a:t>opaque</a:t>
            </a:r>
            <a:r>
              <a:rPr lang="en-GB" dirty="0"/>
              <a:t>, if the incident radiation intensity is </a:t>
            </a:r>
            <a:r>
              <a:rPr lang="en-GB" b="1" i="1" dirty="0"/>
              <a:t>G</a:t>
            </a:r>
            <a:r>
              <a:rPr lang="en-GB" dirty="0"/>
              <a:t>, then the radiosity </a:t>
            </a:r>
            <a:r>
              <a:rPr lang="en-GB" b="1" i="1" dirty="0"/>
              <a:t>J</a:t>
            </a:r>
            <a:r>
              <a:rPr lang="en-GB" dirty="0"/>
              <a:t> may be written as</a:t>
            </a:r>
            <a:endParaRPr lang="en-US" dirty="0"/>
          </a:p>
          <a:p>
            <a:endParaRPr lang="en-GB" dirty="0"/>
          </a:p>
          <a:p>
            <a:r>
              <a:rPr lang="en-GB" dirty="0"/>
              <a:t>		  </a:t>
            </a:r>
            <a:endParaRPr lang="en-US" dirty="0"/>
          </a:p>
          <a:p>
            <a:endParaRPr lang="en-GB" dirty="0"/>
          </a:p>
          <a:p>
            <a:pPr>
              <a:buNone/>
            </a:pPr>
            <a:endParaRPr lang="en-GB" dirty="0"/>
          </a:p>
          <a:p>
            <a:r>
              <a:rPr lang="en-GB" dirty="0"/>
              <a:t>For an </a:t>
            </a:r>
            <a:r>
              <a:rPr lang="en-GB" b="1" i="1" dirty="0"/>
              <a:t>opaque</a:t>
            </a:r>
            <a:r>
              <a:rPr lang="en-GB" dirty="0"/>
              <a:t> grey surface, we note that</a:t>
            </a:r>
            <a:endParaRPr lang="en-US" dirty="0"/>
          </a:p>
          <a:p>
            <a:r>
              <a:rPr lang="en-GB" dirty="0"/>
              <a:t>		 </a:t>
            </a:r>
            <a:endParaRPr lang="en-US" dirty="0"/>
          </a:p>
          <a:p>
            <a:endParaRPr lang="en-US" dirty="0"/>
          </a:p>
        </p:txBody>
      </p:sp>
      <p:pic>
        <p:nvPicPr>
          <p:cNvPr id="20482" name="Picture 282" descr="9-56"/>
          <p:cNvPicPr>
            <a:picLocks noChangeAspect="1" noChangeArrowheads="1"/>
          </p:cNvPicPr>
          <p:nvPr/>
        </p:nvPicPr>
        <p:blipFill>
          <a:blip r:embed="rId2">
            <a:lum bright="-40000" contrast="60000"/>
          </a:blip>
          <a:srcRect/>
          <a:stretch>
            <a:fillRect/>
          </a:stretch>
        </p:blipFill>
        <p:spPr bwMode="auto">
          <a:xfrm>
            <a:off x="2286000" y="1371601"/>
            <a:ext cx="2895600" cy="2133600"/>
          </a:xfrm>
          <a:prstGeom prst="rect">
            <a:avLst/>
          </a:prstGeom>
          <a:noFill/>
          <a:ln w="9525">
            <a:noFill/>
            <a:miter lim="800000"/>
            <a:headEnd/>
            <a:tailEnd/>
          </a:ln>
        </p:spPr>
      </p:pic>
      <p:sp>
        <p:nvSpPr>
          <p:cNvPr id="2048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0483" name="Object 3"/>
          <p:cNvGraphicFramePr>
            <a:graphicFrameLocks noChangeAspect="1"/>
          </p:cNvGraphicFramePr>
          <p:nvPr/>
        </p:nvGraphicFramePr>
        <p:xfrm>
          <a:off x="1143000" y="4495800"/>
          <a:ext cx="4572000" cy="685800"/>
        </p:xfrm>
        <a:graphic>
          <a:graphicData uri="http://schemas.openxmlformats.org/presentationml/2006/ole">
            <mc:AlternateContent xmlns:mc="http://schemas.openxmlformats.org/markup-compatibility/2006">
              <mc:Choice xmlns:v="urn:schemas-microsoft-com:vml" Requires="v">
                <p:oleObj name="Equation" r:id="rId3" imgW="2933700" imgH="457200" progId="Equation.3">
                  <p:embed/>
                </p:oleObj>
              </mc:Choice>
              <mc:Fallback>
                <p:oleObj name="Equation" r:id="rId3" imgW="2933700" imgH="457200" progId="Equation.3">
                  <p:embed/>
                  <p:pic>
                    <p:nvPicPr>
                      <p:cNvPr id="2048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495800"/>
                        <a:ext cx="45720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0485" name="Object 5"/>
          <p:cNvGraphicFramePr>
            <a:graphicFrameLocks noChangeAspect="1"/>
          </p:cNvGraphicFramePr>
          <p:nvPr/>
        </p:nvGraphicFramePr>
        <p:xfrm>
          <a:off x="1066800" y="5715000"/>
          <a:ext cx="3733800" cy="381000"/>
        </p:xfrm>
        <a:graphic>
          <a:graphicData uri="http://schemas.openxmlformats.org/presentationml/2006/ole">
            <mc:AlternateContent xmlns:mc="http://schemas.openxmlformats.org/markup-compatibility/2006">
              <mc:Choice xmlns:v="urn:schemas-microsoft-com:vml" Requires="v">
                <p:oleObj name="Equation" r:id="rId5" imgW="2400300" imgH="228600" progId="Equation.3">
                  <p:embed/>
                </p:oleObj>
              </mc:Choice>
              <mc:Fallback>
                <p:oleObj name="Equation" r:id="rId5" imgW="2400300" imgH="228600" progId="Equation.3">
                  <p:embed/>
                  <p:pic>
                    <p:nvPicPr>
                      <p:cNvPr id="2048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5715000"/>
                        <a:ext cx="37338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Date Placeholder 8"/>
          <p:cNvSpPr>
            <a:spLocks noGrp="1"/>
          </p:cNvSpPr>
          <p:nvPr>
            <p:ph type="dt" sz="half" idx="10"/>
          </p:nvPr>
        </p:nvSpPr>
        <p:spPr/>
        <p:txBody>
          <a:bodyPr/>
          <a:lstStyle/>
          <a:p>
            <a:fld id="{336932BE-1C1A-4DBB-9DEE-5936042158F0}" type="datetime1">
              <a:rPr lang="en-US" smtClean="0"/>
              <a:pPr/>
              <a:t>5/18/2021</a:t>
            </a:fld>
            <a:endParaRPr lang="en-US"/>
          </a:p>
        </p:txBody>
      </p:sp>
      <p:sp>
        <p:nvSpPr>
          <p:cNvPr id="10" name="Slide Number Placeholder 9"/>
          <p:cNvSpPr>
            <a:spLocks noGrp="1"/>
          </p:cNvSpPr>
          <p:nvPr>
            <p:ph type="sldNum" sz="quarter" idx="12"/>
          </p:nvPr>
        </p:nvSpPr>
        <p:spPr/>
        <p:txBody>
          <a:bodyPr/>
          <a:lstStyle/>
          <a:p>
            <a:fld id="{0B9D2460-DCB2-4DF1-9787-641E7D1791F1}"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599"/>
            <a:ext cx="8229600" cy="228600"/>
          </a:xfrm>
        </p:spPr>
        <p:txBody>
          <a:bodyPr>
            <a:normAutofit fontScale="90000"/>
          </a:bodyPr>
          <a:lstStyle/>
          <a:p>
            <a:endParaRPr lang="en-US" dirty="0"/>
          </a:p>
        </p:txBody>
      </p:sp>
      <p:sp>
        <p:nvSpPr>
          <p:cNvPr id="3" name="Content Placeholder 2"/>
          <p:cNvSpPr>
            <a:spLocks noGrp="1"/>
          </p:cNvSpPr>
          <p:nvPr>
            <p:ph idx="1"/>
          </p:nvPr>
        </p:nvSpPr>
        <p:spPr>
          <a:xfrm>
            <a:off x="457200" y="228600"/>
            <a:ext cx="8229600" cy="6324600"/>
          </a:xfrm>
        </p:spPr>
        <p:txBody>
          <a:bodyPr>
            <a:normAutofit fontScale="55000" lnSpcReduction="20000"/>
          </a:bodyPr>
          <a:lstStyle/>
          <a:p>
            <a:r>
              <a:rPr lang="en-GB" dirty="0"/>
              <a:t>The expression for radiosity then becomes</a:t>
            </a:r>
            <a:endParaRPr lang="en-US" dirty="0"/>
          </a:p>
          <a:p>
            <a:r>
              <a:rPr lang="en-GB" dirty="0"/>
              <a:t>                                                                                                          (4.16)</a:t>
            </a:r>
            <a:endParaRPr lang="en-US" dirty="0"/>
          </a:p>
          <a:p>
            <a:endParaRPr lang="en-GB" dirty="0"/>
          </a:p>
          <a:p>
            <a:r>
              <a:rPr lang="en-GB" dirty="0"/>
              <a:t>For a black body, we not that         , hence		 </a:t>
            </a:r>
            <a:endParaRPr lang="en-US" dirty="0"/>
          </a:p>
          <a:p>
            <a:r>
              <a:rPr lang="en-GB" dirty="0">
                <a:solidFill>
                  <a:srgbClr val="FF0000"/>
                </a:solidFill>
              </a:rPr>
              <a:t>Thus, the radiosity of a black body is equal to its emissive power</a:t>
            </a:r>
            <a:r>
              <a:rPr lang="en-GB" dirty="0"/>
              <a:t>.</a:t>
            </a:r>
            <a:endParaRPr lang="en-US" dirty="0"/>
          </a:p>
          <a:p>
            <a:r>
              <a:rPr lang="en-GB" dirty="0"/>
              <a:t>The characteristic of a grey body is such that its surface has an “internal resistance”. </a:t>
            </a:r>
            <a:endParaRPr lang="en-US" dirty="0"/>
          </a:p>
          <a:p>
            <a:r>
              <a:rPr lang="en-GB" dirty="0"/>
              <a:t>The net rate at which radiation leaves the area </a:t>
            </a:r>
            <a:r>
              <a:rPr lang="en-GB" i="1" dirty="0" err="1"/>
              <a:t>dA</a:t>
            </a:r>
            <a:r>
              <a:rPr lang="en-GB" dirty="0"/>
              <a:t>:</a:t>
            </a:r>
            <a:endParaRPr lang="en-US" dirty="0"/>
          </a:p>
          <a:p>
            <a:r>
              <a:rPr lang="en-GB" i="1" dirty="0"/>
              <a:t>                         </a:t>
            </a:r>
            <a:r>
              <a:rPr lang="en-GB" dirty="0"/>
              <a:t>                                                                                   (4.17)</a:t>
            </a:r>
            <a:endParaRPr lang="en-US" dirty="0"/>
          </a:p>
          <a:p>
            <a:r>
              <a:rPr lang="en-GB" dirty="0"/>
              <a:t>From Equation 4.16</a:t>
            </a:r>
            <a:endParaRPr lang="en-US" dirty="0"/>
          </a:p>
          <a:p>
            <a:r>
              <a:rPr lang="en-GB" dirty="0"/>
              <a:t>                                                                                              (4.18)</a:t>
            </a:r>
            <a:endParaRPr lang="en-US" dirty="0"/>
          </a:p>
          <a:p>
            <a:endParaRPr lang="en-GB" dirty="0"/>
          </a:p>
          <a:p>
            <a:r>
              <a:rPr lang="en-GB" dirty="0"/>
              <a:t>Substituting Equation 4.18 into 4.17</a:t>
            </a:r>
            <a:endParaRPr lang="en-US" dirty="0"/>
          </a:p>
          <a:p>
            <a:r>
              <a:rPr lang="en-GB" dirty="0"/>
              <a:t>.                                                                                                      (4.19)</a:t>
            </a:r>
            <a:endParaRPr lang="en-US" dirty="0"/>
          </a:p>
          <a:p>
            <a:endParaRPr lang="en-GB" dirty="0"/>
          </a:p>
          <a:p>
            <a:endParaRPr lang="en-GB" dirty="0"/>
          </a:p>
          <a:p>
            <a:endParaRPr lang="en-GB" dirty="0"/>
          </a:p>
          <a:p>
            <a:endParaRPr lang="en-GB" dirty="0"/>
          </a:p>
          <a:p>
            <a:endParaRPr lang="en-GB" dirty="0"/>
          </a:p>
          <a:p>
            <a:r>
              <a:rPr lang="en-GB" dirty="0"/>
              <a:t>In an electrical analogy to Ohm’s Law, this equation can be arranged as:</a:t>
            </a:r>
            <a:endParaRPr lang="en-US" dirty="0"/>
          </a:p>
          <a:p>
            <a:pPr>
              <a:buNone/>
            </a:pPr>
            <a:r>
              <a:rPr lang="en-GB" dirty="0"/>
              <a:t>                                                                                                                      </a:t>
            </a:r>
            <a:endParaRPr lang="en-US" dirty="0"/>
          </a:p>
          <a:p>
            <a:r>
              <a:rPr lang="en-US" dirty="0"/>
              <a:t>                                   where                        is the </a:t>
            </a:r>
            <a:r>
              <a:rPr lang="en-US" b="1" dirty="0">
                <a:solidFill>
                  <a:srgbClr val="FF0000"/>
                </a:solidFill>
              </a:rPr>
              <a:t>surface resistance </a:t>
            </a:r>
            <a:r>
              <a:rPr lang="en-US" dirty="0"/>
              <a:t>to radiation. </a:t>
            </a:r>
          </a:p>
          <a:p>
            <a:pPr>
              <a:buNone/>
            </a:pPr>
            <a:r>
              <a:rPr lang="en-GB" dirty="0"/>
              <a:t>                                                                                                                           </a:t>
            </a:r>
            <a:endParaRPr lang="en-US" dirty="0"/>
          </a:p>
          <a:p>
            <a:endParaRPr lang="en-US" dirty="0"/>
          </a:p>
          <a:p>
            <a:endParaRPr lang="en-US" dirty="0"/>
          </a:p>
        </p:txBody>
      </p:sp>
      <p:sp>
        <p:nvSpPr>
          <p:cNvPr id="225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2529" name="Object 1"/>
          <p:cNvGraphicFramePr>
            <a:graphicFrameLocks noChangeAspect="1"/>
          </p:cNvGraphicFramePr>
          <p:nvPr/>
        </p:nvGraphicFramePr>
        <p:xfrm>
          <a:off x="914400" y="533400"/>
          <a:ext cx="1752600" cy="304800"/>
        </p:xfrm>
        <a:graphic>
          <a:graphicData uri="http://schemas.openxmlformats.org/presentationml/2006/ole">
            <mc:AlternateContent xmlns:mc="http://schemas.openxmlformats.org/markup-compatibility/2006">
              <mc:Choice xmlns:v="urn:schemas-microsoft-com:vml" Requires="v">
                <p:oleObj name="Equation" r:id="rId2" imgW="1320800" imgH="228600" progId="Equation.3">
                  <p:embed/>
                </p:oleObj>
              </mc:Choice>
              <mc:Fallback>
                <p:oleObj name="Equation" r:id="rId2" imgW="1320800" imgH="228600" progId="Equation.3">
                  <p:embed/>
                  <p:pic>
                    <p:nvPicPr>
                      <p:cNvPr id="22529"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533400"/>
                        <a:ext cx="17526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3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2531" name="Object 3"/>
          <p:cNvGraphicFramePr>
            <a:graphicFrameLocks noChangeAspect="1"/>
          </p:cNvGraphicFramePr>
          <p:nvPr/>
        </p:nvGraphicFramePr>
        <p:xfrm>
          <a:off x="3657600" y="1066800"/>
          <a:ext cx="390525" cy="304800"/>
        </p:xfrm>
        <a:graphic>
          <a:graphicData uri="http://schemas.openxmlformats.org/presentationml/2006/ole">
            <mc:AlternateContent xmlns:mc="http://schemas.openxmlformats.org/markup-compatibility/2006">
              <mc:Choice xmlns:v="urn:schemas-microsoft-com:vml" Requires="v">
                <p:oleObj name="Equation" r:id="rId4" imgW="368300" imgH="228600" progId="Equation.3">
                  <p:embed/>
                </p:oleObj>
              </mc:Choice>
              <mc:Fallback>
                <p:oleObj name="Equation" r:id="rId4" imgW="368300" imgH="228600" progId="Equation.3">
                  <p:embed/>
                  <p:pic>
                    <p:nvPicPr>
                      <p:cNvPr id="2253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1066800"/>
                        <a:ext cx="390525"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2533" name="Object 5"/>
          <p:cNvGraphicFramePr>
            <a:graphicFrameLocks noChangeAspect="1"/>
          </p:cNvGraphicFramePr>
          <p:nvPr/>
        </p:nvGraphicFramePr>
        <p:xfrm>
          <a:off x="4876800" y="990600"/>
          <a:ext cx="2895600" cy="333375"/>
        </p:xfrm>
        <a:graphic>
          <a:graphicData uri="http://schemas.openxmlformats.org/presentationml/2006/ole">
            <mc:AlternateContent xmlns:mc="http://schemas.openxmlformats.org/markup-compatibility/2006">
              <mc:Choice xmlns:v="urn:schemas-microsoft-com:vml" Requires="v">
                <p:oleObj name="Equation" r:id="rId6" imgW="1663700" imgH="241300" progId="Equation.3">
                  <p:embed/>
                </p:oleObj>
              </mc:Choice>
              <mc:Fallback>
                <p:oleObj name="Equation" r:id="rId6" imgW="1663700" imgH="241300" progId="Equation.3">
                  <p:embed/>
                  <p:pic>
                    <p:nvPicPr>
                      <p:cNvPr id="22533"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990600"/>
                        <a:ext cx="2895600" cy="333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2535" name="Object 7"/>
          <p:cNvGraphicFramePr>
            <a:graphicFrameLocks noChangeAspect="1"/>
          </p:cNvGraphicFramePr>
          <p:nvPr/>
        </p:nvGraphicFramePr>
        <p:xfrm>
          <a:off x="990600" y="2362200"/>
          <a:ext cx="1905000" cy="304800"/>
        </p:xfrm>
        <a:graphic>
          <a:graphicData uri="http://schemas.openxmlformats.org/presentationml/2006/ole">
            <mc:AlternateContent xmlns:mc="http://schemas.openxmlformats.org/markup-compatibility/2006">
              <mc:Choice xmlns:v="urn:schemas-microsoft-com:vml" Requires="v">
                <p:oleObj name="Equation" r:id="rId8" imgW="1206500" imgH="241300" progId="Equation.3">
                  <p:embed/>
                </p:oleObj>
              </mc:Choice>
              <mc:Fallback>
                <p:oleObj name="Equation" r:id="rId8" imgW="1206500" imgH="241300" progId="Equation.3">
                  <p:embed/>
                  <p:pic>
                    <p:nvPicPr>
                      <p:cNvPr id="22535"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600" y="2362200"/>
                        <a:ext cx="19050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2537" name="Object 9"/>
          <p:cNvGraphicFramePr>
            <a:graphicFrameLocks noChangeAspect="1"/>
          </p:cNvGraphicFramePr>
          <p:nvPr/>
        </p:nvGraphicFramePr>
        <p:xfrm>
          <a:off x="1066800" y="2971800"/>
          <a:ext cx="2209800" cy="533400"/>
        </p:xfrm>
        <a:graphic>
          <a:graphicData uri="http://schemas.openxmlformats.org/presentationml/2006/ole">
            <mc:AlternateContent xmlns:mc="http://schemas.openxmlformats.org/markup-compatibility/2006">
              <mc:Choice xmlns:v="urn:schemas-microsoft-com:vml" Requires="v">
                <p:oleObj name="Equation" r:id="rId10" imgW="1764534" imgH="444307" progId="Equation.3">
                  <p:embed/>
                </p:oleObj>
              </mc:Choice>
              <mc:Fallback>
                <p:oleObj name="Equation" r:id="rId10" imgW="1764534" imgH="444307" progId="Equation.3">
                  <p:embed/>
                  <p:pic>
                    <p:nvPicPr>
                      <p:cNvPr id="22537"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6800" y="2971800"/>
                        <a:ext cx="22098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40"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2539" name="Object 11"/>
          <p:cNvGraphicFramePr>
            <a:graphicFrameLocks noChangeAspect="1"/>
          </p:cNvGraphicFramePr>
          <p:nvPr/>
        </p:nvGraphicFramePr>
        <p:xfrm>
          <a:off x="1276350" y="3824288"/>
          <a:ext cx="3238500" cy="1495425"/>
        </p:xfrm>
        <a:graphic>
          <a:graphicData uri="http://schemas.openxmlformats.org/presentationml/2006/ole">
            <mc:AlternateContent xmlns:mc="http://schemas.openxmlformats.org/markup-compatibility/2006">
              <mc:Choice xmlns:v="urn:schemas-microsoft-com:vml" Requires="v">
                <p:oleObj name="Equation" r:id="rId12" imgW="2895600" imgH="1346200" progId="Equation.3">
                  <p:embed/>
                </p:oleObj>
              </mc:Choice>
              <mc:Fallback>
                <p:oleObj name="Equation" r:id="rId12" imgW="2895600" imgH="1346200" progId="Equation.3">
                  <p:embed/>
                  <p:pic>
                    <p:nvPicPr>
                      <p:cNvPr id="22539"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76350" y="3824288"/>
                        <a:ext cx="3238500" cy="1495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42"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2541" name="Object 13"/>
          <p:cNvGraphicFramePr>
            <a:graphicFrameLocks noChangeAspect="1"/>
          </p:cNvGraphicFramePr>
          <p:nvPr/>
        </p:nvGraphicFramePr>
        <p:xfrm>
          <a:off x="5029200" y="4343400"/>
          <a:ext cx="1666875" cy="457200"/>
        </p:xfrm>
        <a:graphic>
          <a:graphicData uri="http://schemas.openxmlformats.org/presentationml/2006/ole">
            <mc:AlternateContent xmlns:mc="http://schemas.openxmlformats.org/markup-compatibility/2006">
              <mc:Choice xmlns:v="urn:schemas-microsoft-com:vml" Requires="v">
                <p:oleObj name="Equation" r:id="rId14" imgW="1447172" imgH="444307" progId="Equation.3">
                  <p:embed/>
                </p:oleObj>
              </mc:Choice>
              <mc:Fallback>
                <p:oleObj name="Equation" r:id="rId14" imgW="1447172" imgH="444307" progId="Equation.3">
                  <p:embed/>
                  <p:pic>
                    <p:nvPicPr>
                      <p:cNvPr id="22541"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29200" y="4343400"/>
                        <a:ext cx="166687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44"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2543" name="Object 15"/>
          <p:cNvGraphicFramePr>
            <a:graphicFrameLocks noChangeAspect="1"/>
          </p:cNvGraphicFramePr>
          <p:nvPr/>
        </p:nvGraphicFramePr>
        <p:xfrm>
          <a:off x="1295400" y="5791200"/>
          <a:ext cx="990600" cy="533400"/>
        </p:xfrm>
        <a:graphic>
          <a:graphicData uri="http://schemas.openxmlformats.org/presentationml/2006/ole">
            <mc:AlternateContent xmlns:mc="http://schemas.openxmlformats.org/markup-compatibility/2006">
              <mc:Choice xmlns:v="urn:schemas-microsoft-com:vml" Requires="v">
                <p:oleObj name="Equation" r:id="rId16" imgW="863225" imgH="444307" progId="Equation.3">
                  <p:embed/>
                </p:oleObj>
              </mc:Choice>
              <mc:Fallback>
                <p:oleObj name="Equation" r:id="rId16" imgW="863225" imgH="444307" progId="Equation.3">
                  <p:embed/>
                  <p:pic>
                    <p:nvPicPr>
                      <p:cNvPr id="22543" name="Object 1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95400" y="5791200"/>
                        <a:ext cx="9906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46"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2545" name="Object 17"/>
          <p:cNvGraphicFramePr>
            <a:graphicFrameLocks noChangeAspect="1"/>
          </p:cNvGraphicFramePr>
          <p:nvPr/>
        </p:nvGraphicFramePr>
        <p:xfrm>
          <a:off x="3657600" y="5791200"/>
          <a:ext cx="838200" cy="533400"/>
        </p:xfrm>
        <a:graphic>
          <a:graphicData uri="http://schemas.openxmlformats.org/presentationml/2006/ole">
            <mc:AlternateContent xmlns:mc="http://schemas.openxmlformats.org/markup-compatibility/2006">
              <mc:Choice xmlns:v="urn:schemas-microsoft-com:vml" Requires="v">
                <p:oleObj name="Equation" r:id="rId18" imgW="672808" imgH="444307" progId="Equation.3">
                  <p:embed/>
                </p:oleObj>
              </mc:Choice>
              <mc:Fallback>
                <p:oleObj name="Equation" r:id="rId18" imgW="672808" imgH="444307" progId="Equation.3">
                  <p:embed/>
                  <p:pic>
                    <p:nvPicPr>
                      <p:cNvPr id="22545" name="Object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57600" y="5791200"/>
                        <a:ext cx="8382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Date Placeholder 21"/>
          <p:cNvSpPr>
            <a:spLocks noGrp="1"/>
          </p:cNvSpPr>
          <p:nvPr>
            <p:ph type="dt" sz="half" idx="10"/>
          </p:nvPr>
        </p:nvSpPr>
        <p:spPr/>
        <p:txBody>
          <a:bodyPr/>
          <a:lstStyle/>
          <a:p>
            <a:fld id="{652D71C6-6E10-4CE1-92EA-409F23441C83}" type="datetime1">
              <a:rPr lang="en-US" smtClean="0"/>
              <a:pPr/>
              <a:t>5/18/2021</a:t>
            </a:fld>
            <a:endParaRPr lang="en-US"/>
          </a:p>
        </p:txBody>
      </p:sp>
      <p:sp>
        <p:nvSpPr>
          <p:cNvPr id="23" name="Slide Number Placeholder 22"/>
          <p:cNvSpPr>
            <a:spLocks noGrp="1"/>
          </p:cNvSpPr>
          <p:nvPr>
            <p:ph type="sldNum" sz="quarter" idx="12"/>
          </p:nvPr>
        </p:nvSpPr>
        <p:spPr/>
        <p:txBody>
          <a:bodyPr/>
          <a:lstStyle/>
          <a:p>
            <a:fld id="{0B9D2460-DCB2-4DF1-9787-641E7D1791F1}"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a:bodyPr>
          <a:lstStyle/>
          <a:p>
            <a:r>
              <a:rPr lang="en-GB" sz="3200" dirty="0"/>
              <a:t>Monochromatic emissive power</a:t>
            </a:r>
            <a:endParaRPr lang="en-US" sz="3200" dirty="0"/>
          </a:p>
        </p:txBody>
      </p:sp>
      <p:sp>
        <p:nvSpPr>
          <p:cNvPr id="3" name="Content Placeholder 2"/>
          <p:cNvSpPr>
            <a:spLocks noGrp="1"/>
          </p:cNvSpPr>
          <p:nvPr>
            <p:ph sz="half" idx="1"/>
          </p:nvPr>
        </p:nvSpPr>
        <p:spPr>
          <a:xfrm>
            <a:off x="152400" y="762000"/>
            <a:ext cx="4343400" cy="5867400"/>
          </a:xfrm>
        </p:spPr>
        <p:txBody>
          <a:bodyPr>
            <a:normAutofit fontScale="55000" lnSpcReduction="20000"/>
          </a:bodyPr>
          <a:lstStyle/>
          <a:p>
            <a:pPr algn="just"/>
            <a:r>
              <a:rPr lang="en-GB" sz="3600" b="1" dirty="0"/>
              <a:t>Monochromatic emissive power is defined as the amount of radiant energy emitted by a blackbody at an absolute temperature </a:t>
            </a:r>
            <a:r>
              <a:rPr lang="en-GB" sz="3600" b="1" i="1" dirty="0"/>
              <a:t>T</a:t>
            </a:r>
            <a:r>
              <a:rPr lang="en-GB" sz="3600" b="1" dirty="0"/>
              <a:t> per unit time, per unit surface area, per unit wavelength </a:t>
            </a:r>
            <a:r>
              <a:rPr lang="en-GB" sz="3600" dirty="0"/>
              <a:t>. </a:t>
            </a:r>
            <a:endParaRPr lang="en-US" sz="3600" dirty="0"/>
          </a:p>
          <a:p>
            <a:endParaRPr lang="en-GB" dirty="0"/>
          </a:p>
          <a:p>
            <a:endParaRPr lang="en-GB" dirty="0"/>
          </a:p>
          <a:p>
            <a:r>
              <a:rPr lang="en-GB" sz="3600" dirty="0"/>
              <a:t>The monochromatic (spectral) blackbody emissive  (W/m</a:t>
            </a:r>
            <a:r>
              <a:rPr lang="en-GB" sz="3600" baseline="30000" dirty="0"/>
              <a:t>2</a:t>
            </a:r>
            <a:r>
              <a:rPr lang="en-GB" sz="3600" dirty="0"/>
              <a:t>.μm) is expressed by the </a:t>
            </a:r>
            <a:r>
              <a:rPr lang="en-GB" sz="3600" dirty="0">
                <a:solidFill>
                  <a:srgbClr val="C00000"/>
                </a:solidFill>
              </a:rPr>
              <a:t>Planck’s distribution law </a:t>
            </a:r>
            <a:r>
              <a:rPr lang="en-GB" sz="3600" dirty="0"/>
              <a:t>according to the equation.</a:t>
            </a:r>
          </a:p>
          <a:p>
            <a:endParaRPr lang="en-GB" sz="3600" dirty="0"/>
          </a:p>
          <a:p>
            <a:endParaRPr lang="en-GB" sz="3600" dirty="0"/>
          </a:p>
          <a:p>
            <a:endParaRPr lang="en-GB" sz="3600" dirty="0"/>
          </a:p>
          <a:p>
            <a:r>
              <a:rPr lang="en-GB" sz="3600" dirty="0"/>
              <a:t>Note: The term spectrum indicates dependence on wavelength. </a:t>
            </a:r>
            <a:endParaRPr lang="en-US" sz="3600" dirty="0"/>
          </a:p>
          <a:p>
            <a:endParaRPr lang="en-US" sz="3600" dirty="0"/>
          </a:p>
        </p:txBody>
      </p:sp>
      <p:sp>
        <p:nvSpPr>
          <p:cNvPr id="4" name="Content Placeholder 3"/>
          <p:cNvSpPr>
            <a:spLocks noGrp="1"/>
          </p:cNvSpPr>
          <p:nvPr>
            <p:ph sz="half" idx="2"/>
          </p:nvPr>
        </p:nvSpPr>
        <p:spPr>
          <a:xfrm>
            <a:off x="4495800" y="762000"/>
            <a:ext cx="4495800" cy="5867400"/>
          </a:xfrm>
        </p:spPr>
        <p:txBody>
          <a:bodyPr>
            <a:normAutofit fontScale="55000" lnSpcReduction="20000"/>
          </a:bodyPr>
          <a:lstStyle/>
          <a:p>
            <a:pPr algn="just"/>
            <a:r>
              <a:rPr lang="en-GB" sz="3600" dirty="0"/>
              <a:t>The radiant energy emitted by a blackbody per unit area over a wavelength band from 0  to </a:t>
            </a:r>
            <a:r>
              <a:rPr lang="el-GR" sz="3600" dirty="0"/>
              <a:t>λ</a:t>
            </a:r>
            <a:r>
              <a:rPr lang="en-GB" sz="3600" dirty="0"/>
              <a:t>  is determined b integrating the equation for  </a:t>
            </a:r>
            <a:endParaRPr lang="en-US" sz="3600" dirty="0"/>
          </a:p>
          <a:p>
            <a:pPr>
              <a:buNone/>
            </a:pPr>
            <a:r>
              <a:rPr lang="en-GB" dirty="0"/>
              <a:t>	 						                      </a:t>
            </a:r>
            <a:endParaRPr lang="en-US" dirty="0"/>
          </a:p>
          <a:p>
            <a:endParaRPr lang="en-GB" dirty="0"/>
          </a:p>
          <a:p>
            <a:r>
              <a:rPr lang="en-GB" sz="3600" b="1" dirty="0"/>
              <a:t>blackbody radiation function</a:t>
            </a:r>
            <a:r>
              <a:rPr lang="en-GB" sz="3600" dirty="0"/>
              <a:t> </a:t>
            </a:r>
            <a:endParaRPr lang="en-US" sz="3600" dirty="0"/>
          </a:p>
          <a:p>
            <a:pPr>
              <a:buNone/>
            </a:pPr>
            <a:endParaRPr lang="en-GB" dirty="0"/>
          </a:p>
          <a:p>
            <a:pPr>
              <a:buNone/>
            </a:pPr>
            <a:r>
              <a:rPr lang="en-GB" dirty="0"/>
              <a:t>		                                                             </a:t>
            </a:r>
            <a:endParaRPr lang="en-US" dirty="0"/>
          </a:p>
          <a:p>
            <a:endParaRPr lang="en-GB" dirty="0"/>
          </a:p>
          <a:p>
            <a:pPr>
              <a:buNone/>
            </a:pPr>
            <a:endParaRPr lang="en-GB" dirty="0"/>
          </a:p>
          <a:p>
            <a:r>
              <a:rPr lang="en-GB" sz="3600" dirty="0"/>
              <a:t>The function  represents the fraction of radiation emitted from a blackbody at temperature </a:t>
            </a:r>
            <a:r>
              <a:rPr lang="en-GB" sz="3600" i="1" dirty="0"/>
              <a:t>T</a:t>
            </a:r>
            <a:r>
              <a:rPr lang="en-GB" sz="3600" dirty="0"/>
              <a:t> in the wavelength band 0 to </a:t>
            </a:r>
            <a:r>
              <a:rPr lang="el-GR" sz="3600" dirty="0"/>
              <a:t>λ</a:t>
            </a:r>
            <a:endParaRPr lang="en-US" sz="3600" dirty="0"/>
          </a:p>
          <a:p>
            <a:endParaRPr lang="en-US" dirty="0"/>
          </a:p>
        </p:txBody>
      </p:sp>
      <p:sp>
        <p:nvSpPr>
          <p:cNvPr id="25602" name="Rectangle 2"/>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5601" name="Object 1"/>
          <p:cNvGraphicFramePr>
            <a:graphicFrameLocks noChangeAspect="1"/>
          </p:cNvGraphicFramePr>
          <p:nvPr/>
        </p:nvGraphicFramePr>
        <p:xfrm>
          <a:off x="609600" y="3962400"/>
          <a:ext cx="3733800" cy="685800"/>
        </p:xfrm>
        <a:graphic>
          <a:graphicData uri="http://schemas.openxmlformats.org/presentationml/2006/ole">
            <mc:AlternateContent xmlns:mc="http://schemas.openxmlformats.org/markup-compatibility/2006">
              <mc:Choice xmlns:v="urn:schemas-microsoft-com:vml" Requires="v">
                <p:oleObj spid="_x0000_s25754" name="Equation" r:id="rId2" imgW="2616200" imgH="431800" progId="Equation.3">
                  <p:embed/>
                </p:oleObj>
              </mc:Choice>
              <mc:Fallback>
                <p:oleObj name="Equation" r:id="rId2" imgW="2616200" imgH="431800" progId="Equation.3">
                  <p:embed/>
                  <p:pic>
                    <p:nvPicPr>
                      <p:cNvPr id="0" name="Picture 1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962400"/>
                        <a:ext cx="37338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04" name="Rectangle 4"/>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606" name="Rectangle 6"/>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608" name="Rectangle 8"/>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5607" name="Object 7"/>
          <p:cNvGraphicFramePr>
            <a:graphicFrameLocks noChangeAspect="1"/>
          </p:cNvGraphicFramePr>
          <p:nvPr/>
        </p:nvGraphicFramePr>
        <p:xfrm>
          <a:off x="5715000" y="1828800"/>
          <a:ext cx="2590800" cy="685800"/>
        </p:xfrm>
        <a:graphic>
          <a:graphicData uri="http://schemas.openxmlformats.org/presentationml/2006/ole">
            <mc:AlternateContent xmlns:mc="http://schemas.openxmlformats.org/markup-compatibility/2006">
              <mc:Choice xmlns:v="urn:schemas-microsoft-com:vml" Requires="v">
                <p:oleObj spid="_x0000_s25757" name="Equation" r:id="rId4" imgW="1511300" imgH="330200" progId="Equation.3">
                  <p:embed/>
                </p:oleObj>
              </mc:Choice>
              <mc:Fallback>
                <p:oleObj name="Equation" r:id="rId4" imgW="1511300" imgH="330200" progId="Equation.3">
                  <p:embed/>
                  <p:pic>
                    <p:nvPicPr>
                      <p:cNvPr id="0" name="Picture 1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1828800"/>
                        <a:ext cx="25908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10" name="Rectangle 10"/>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5609" name="Object 9"/>
          <p:cNvGraphicFramePr>
            <a:graphicFrameLocks noChangeAspect="1"/>
          </p:cNvGraphicFramePr>
          <p:nvPr/>
        </p:nvGraphicFramePr>
        <p:xfrm>
          <a:off x="4876800" y="3124200"/>
          <a:ext cx="2819400" cy="685800"/>
        </p:xfrm>
        <a:graphic>
          <a:graphicData uri="http://schemas.openxmlformats.org/presentationml/2006/ole">
            <mc:AlternateContent xmlns:mc="http://schemas.openxmlformats.org/markup-compatibility/2006">
              <mc:Choice xmlns:v="urn:schemas-microsoft-com:vml" Requires="v">
                <p:oleObj spid="_x0000_s25758" name="Equation" r:id="rId6" imgW="2197100" imgH="546100" progId="Equation.3">
                  <p:embed/>
                </p:oleObj>
              </mc:Choice>
              <mc:Fallback>
                <p:oleObj name="Equation" r:id="rId6" imgW="2197100" imgH="546100" progId="Equation.3">
                  <p:embed/>
                  <p:pic>
                    <p:nvPicPr>
                      <p:cNvPr id="0" name="Picture 1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3124200"/>
                        <a:ext cx="28194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12" name="Rectangle 12"/>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614" name="Rectangle 14"/>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5" name="Date Placeholder 14"/>
          <p:cNvSpPr>
            <a:spLocks noGrp="1"/>
          </p:cNvSpPr>
          <p:nvPr>
            <p:ph type="dt" sz="half" idx="10"/>
          </p:nvPr>
        </p:nvSpPr>
        <p:spPr/>
        <p:txBody>
          <a:bodyPr/>
          <a:lstStyle/>
          <a:p>
            <a:fld id="{EDAB20FC-AECA-4796-801C-B3EDC9CB31BF}" type="datetime1">
              <a:rPr lang="en-US" smtClean="0"/>
              <a:t>5/18/2021</a:t>
            </a:fld>
            <a:endParaRPr lang="en-US"/>
          </a:p>
        </p:txBody>
      </p:sp>
      <p:sp>
        <p:nvSpPr>
          <p:cNvPr id="16" name="Slide Number Placeholder 15"/>
          <p:cNvSpPr>
            <a:spLocks noGrp="1"/>
          </p:cNvSpPr>
          <p:nvPr>
            <p:ph type="sldNum" sz="quarter" idx="12"/>
          </p:nvPr>
        </p:nvSpPr>
        <p:spPr/>
        <p:txBody>
          <a:bodyPr/>
          <a:lstStyle/>
          <a:p>
            <a:fld id="{FB76A10A-FB51-4AAA-AE6A-62DD864F5B7D}" type="slidenum">
              <a:rPr lang="en-US" smtClean="0"/>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29600" cy="381000"/>
          </a:xfrm>
        </p:spPr>
        <p:txBody>
          <a:bodyPr>
            <a:noAutofit/>
          </a:bodyPr>
          <a:lstStyle/>
          <a:p>
            <a:r>
              <a:rPr lang="en-GB" sz="2000" dirty="0">
                <a:solidFill>
                  <a:srgbClr val="FF0000"/>
                </a:solidFill>
                <a:latin typeface="Arial Black" pitchFamily="34" charset="0"/>
              </a:rPr>
              <a:t>Net Radiation Heat Transfer between Any Two Surfaces</a:t>
            </a:r>
            <a:endParaRPr lang="en-US" sz="2000" dirty="0">
              <a:solidFill>
                <a:srgbClr val="FF0000"/>
              </a:solidFill>
              <a:latin typeface="Arial Black" pitchFamily="34" charset="0"/>
            </a:endParaRPr>
          </a:p>
        </p:txBody>
      </p:sp>
      <p:pic>
        <p:nvPicPr>
          <p:cNvPr id="2355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457200"/>
            <a:ext cx="8763000"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fld id="{0FBD062B-FCBC-4EFD-964C-3888A067AE5E}" type="datetime1">
              <a:rPr lang="en-US" smtClean="0"/>
              <a:pPr/>
              <a:t>5/18/2021</a:t>
            </a:fld>
            <a:endParaRPr lang="en-US"/>
          </a:p>
        </p:txBody>
      </p:sp>
      <p:sp>
        <p:nvSpPr>
          <p:cNvPr id="5" name="Slide Number Placeholder 4"/>
          <p:cNvSpPr>
            <a:spLocks noGrp="1"/>
          </p:cNvSpPr>
          <p:nvPr>
            <p:ph type="sldNum" sz="quarter" idx="12"/>
          </p:nvPr>
        </p:nvSpPr>
        <p:spPr/>
        <p:txBody>
          <a:bodyPr/>
          <a:lstStyle/>
          <a:p>
            <a:fld id="{0B9D2460-DCB2-4DF1-9787-641E7D1791F1}" type="slidenum">
              <a:rPr lang="en-US" smtClean="0"/>
              <a:pPr/>
              <a:t>70</a:t>
            </a:fld>
            <a:endParaRPr lang="en-US"/>
          </a:p>
        </p:txBody>
      </p:sp>
    </p:spTree>
    <p:extLst>
      <p:ext uri="{BB962C8B-B14F-4D97-AF65-F5344CB8AC3E}">
        <p14:creationId xmlns:p14="http://schemas.microsoft.com/office/powerpoint/2010/main" val="18626276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5400"/>
            <a:ext cx="8229600" cy="457200"/>
          </a:xfrm>
        </p:spPr>
        <p:txBody>
          <a:bodyPr>
            <a:normAutofit fontScale="90000"/>
          </a:bodyPr>
          <a:lstStyle/>
          <a:p>
            <a:endParaRPr lang="en-US" dirty="0"/>
          </a:p>
        </p:txBody>
      </p:sp>
      <p:pic>
        <p:nvPicPr>
          <p:cNvPr id="2457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6200" y="76200"/>
            <a:ext cx="8534400"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fld id="{BF7F5CE2-F11F-4F0E-B45C-229DC00493FA}" type="datetime1">
              <a:rPr lang="en-US" smtClean="0"/>
              <a:pPr/>
              <a:t>5/18/2021</a:t>
            </a:fld>
            <a:endParaRPr lang="en-US"/>
          </a:p>
        </p:txBody>
      </p:sp>
      <p:sp>
        <p:nvSpPr>
          <p:cNvPr id="5" name="Slide Number Placeholder 4"/>
          <p:cNvSpPr>
            <a:spLocks noGrp="1"/>
          </p:cNvSpPr>
          <p:nvPr>
            <p:ph type="sldNum" sz="quarter" idx="12"/>
          </p:nvPr>
        </p:nvSpPr>
        <p:spPr/>
        <p:txBody>
          <a:bodyPr/>
          <a:lstStyle/>
          <a:p>
            <a:fld id="{0B9D2460-DCB2-4DF1-9787-641E7D1791F1}" type="slidenum">
              <a:rPr lang="en-US" smtClean="0"/>
              <a:pPr/>
              <a:t>71</a:t>
            </a:fld>
            <a:endParaRPr lang="en-US"/>
          </a:p>
        </p:txBody>
      </p:sp>
    </p:spTree>
    <p:extLst>
      <p:ext uri="{BB962C8B-B14F-4D97-AF65-F5344CB8AC3E}">
        <p14:creationId xmlns:p14="http://schemas.microsoft.com/office/powerpoint/2010/main" val="11789870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45719"/>
          </a:xfrm>
        </p:spPr>
        <p:txBody>
          <a:bodyPr>
            <a:normAutofit fontScale="90000"/>
          </a:bodyPr>
          <a:lstStyle/>
          <a:p>
            <a:endParaRPr lang="en-US" dirty="0"/>
          </a:p>
        </p:txBody>
      </p:sp>
      <p:pic>
        <p:nvPicPr>
          <p:cNvPr id="2560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52400"/>
            <a:ext cx="8686800"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fld id="{C99DD17C-D139-4C40-BF81-D40588755D2A}" type="datetime1">
              <a:rPr lang="en-US" smtClean="0"/>
              <a:pPr/>
              <a:t>5/18/2021</a:t>
            </a:fld>
            <a:endParaRPr lang="en-US"/>
          </a:p>
        </p:txBody>
      </p:sp>
      <p:sp>
        <p:nvSpPr>
          <p:cNvPr id="5" name="Slide Number Placeholder 4"/>
          <p:cNvSpPr>
            <a:spLocks noGrp="1"/>
          </p:cNvSpPr>
          <p:nvPr>
            <p:ph type="sldNum" sz="quarter" idx="12"/>
          </p:nvPr>
        </p:nvSpPr>
        <p:spPr/>
        <p:txBody>
          <a:bodyPr/>
          <a:lstStyle/>
          <a:p>
            <a:fld id="{0B9D2460-DCB2-4DF1-9787-641E7D1791F1}" type="slidenum">
              <a:rPr lang="en-US" smtClean="0"/>
              <a:pPr/>
              <a:t>72</a:t>
            </a:fld>
            <a:endParaRPr lang="en-US"/>
          </a:p>
        </p:txBody>
      </p:sp>
    </p:spTree>
    <p:extLst>
      <p:ext uri="{BB962C8B-B14F-4D97-AF65-F5344CB8AC3E}">
        <p14:creationId xmlns:p14="http://schemas.microsoft.com/office/powerpoint/2010/main" val="9717875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GB" sz="2700" b="1" dirty="0">
                <a:solidFill>
                  <a:srgbClr val="FF0000"/>
                </a:solidFill>
              </a:rPr>
              <a:t>Table 3.5 Radiation exchange for common configurations</a:t>
            </a:r>
            <a:br>
              <a:rPr lang="en-US" dirty="0"/>
            </a:br>
            <a:endParaRPr lang="en-US" dirty="0"/>
          </a:p>
        </p:txBody>
      </p:sp>
      <p:pic>
        <p:nvPicPr>
          <p:cNvPr id="266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685801"/>
            <a:ext cx="7467600"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fld id="{B5E2106D-E005-46FC-9193-F06F619D5288}" type="datetime1">
              <a:rPr lang="en-US" smtClean="0"/>
              <a:pPr/>
              <a:t>5/18/2021</a:t>
            </a:fld>
            <a:endParaRPr lang="en-US"/>
          </a:p>
        </p:txBody>
      </p:sp>
      <p:sp>
        <p:nvSpPr>
          <p:cNvPr id="5" name="Slide Number Placeholder 4"/>
          <p:cNvSpPr>
            <a:spLocks noGrp="1"/>
          </p:cNvSpPr>
          <p:nvPr>
            <p:ph type="sldNum" sz="quarter" idx="12"/>
          </p:nvPr>
        </p:nvSpPr>
        <p:spPr/>
        <p:txBody>
          <a:bodyPr/>
          <a:lstStyle/>
          <a:p>
            <a:fld id="{0B9D2460-DCB2-4DF1-9787-641E7D1791F1}" type="slidenum">
              <a:rPr lang="en-US" smtClean="0"/>
              <a:pPr/>
              <a:t>73</a:t>
            </a:fld>
            <a:endParaRPr lang="en-US"/>
          </a:p>
        </p:txBody>
      </p:sp>
    </p:spTree>
    <p:extLst>
      <p:ext uri="{BB962C8B-B14F-4D97-AF65-F5344CB8AC3E}">
        <p14:creationId xmlns:p14="http://schemas.microsoft.com/office/powerpoint/2010/main" val="39502535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57200"/>
          </a:xfrm>
        </p:spPr>
        <p:txBody>
          <a:bodyPr>
            <a:normAutofit/>
          </a:bodyPr>
          <a:lstStyle/>
          <a:p>
            <a:r>
              <a:rPr lang="en-GB" sz="2000" dirty="0">
                <a:solidFill>
                  <a:srgbClr val="FF0000"/>
                </a:solidFill>
                <a:latin typeface="Arial Black" pitchFamily="34" charset="0"/>
              </a:rPr>
              <a:t>Radiation Heat Transfer in two surface Enclosures</a:t>
            </a:r>
            <a:endParaRPr lang="en-US" sz="2000" dirty="0">
              <a:solidFill>
                <a:srgbClr val="FF0000"/>
              </a:solidFill>
              <a:latin typeface="Arial Black" pitchFamily="34" charset="0"/>
            </a:endParaRPr>
          </a:p>
        </p:txBody>
      </p:sp>
      <p:pic>
        <p:nvPicPr>
          <p:cNvPr id="276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304800"/>
            <a:ext cx="8763000"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fld id="{511538D4-3153-4B45-8CA0-22B4C27CAF03}" type="datetime1">
              <a:rPr lang="en-US" smtClean="0"/>
              <a:pPr/>
              <a:t>5/18/2021</a:t>
            </a:fld>
            <a:endParaRPr lang="en-US"/>
          </a:p>
        </p:txBody>
      </p:sp>
      <p:sp>
        <p:nvSpPr>
          <p:cNvPr id="5" name="Slide Number Placeholder 4"/>
          <p:cNvSpPr>
            <a:spLocks noGrp="1"/>
          </p:cNvSpPr>
          <p:nvPr>
            <p:ph type="sldNum" sz="quarter" idx="12"/>
          </p:nvPr>
        </p:nvSpPr>
        <p:spPr/>
        <p:txBody>
          <a:bodyPr/>
          <a:lstStyle/>
          <a:p>
            <a:fld id="{0B9D2460-DCB2-4DF1-9787-641E7D1791F1}" type="slidenum">
              <a:rPr lang="en-US" smtClean="0"/>
              <a:pPr/>
              <a:t>74</a:t>
            </a:fld>
            <a:endParaRPr lang="en-US"/>
          </a:p>
        </p:txBody>
      </p:sp>
    </p:spTree>
    <p:extLst>
      <p:ext uri="{BB962C8B-B14F-4D97-AF65-F5344CB8AC3E}">
        <p14:creationId xmlns:p14="http://schemas.microsoft.com/office/powerpoint/2010/main" val="2400761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a:bodyPr>
          <a:lstStyle/>
          <a:p>
            <a:r>
              <a:rPr lang="en-GB" sz="2800" dirty="0"/>
              <a:t>Radiation Shields</a:t>
            </a:r>
            <a:endParaRPr lang="en-US" sz="2800" dirty="0"/>
          </a:p>
        </p:txBody>
      </p:sp>
      <p:sp>
        <p:nvSpPr>
          <p:cNvPr id="3" name="Content Placeholder 2"/>
          <p:cNvSpPr>
            <a:spLocks noGrp="1"/>
          </p:cNvSpPr>
          <p:nvPr>
            <p:ph idx="1"/>
          </p:nvPr>
        </p:nvSpPr>
        <p:spPr>
          <a:xfrm>
            <a:off x="457200" y="609600"/>
            <a:ext cx="8229600" cy="5516563"/>
          </a:xfrm>
        </p:spPr>
        <p:txBody>
          <a:bodyPr>
            <a:normAutofit fontScale="85000" lnSpcReduction="10000"/>
          </a:bodyPr>
          <a:lstStyle/>
          <a:p>
            <a:r>
              <a:rPr lang="en-GB" dirty="0"/>
              <a:t>Radiation heat transfer between two surfaces can be reduced greatly by inserting a thin, high­ reflective (low emissivity) sheet of material between the two surfaces. Such high reflective thin plates or shells are called radiation shields. Radiation shields are also used in temperature measurements of fluids to reduce the error caused by the radiation effect when the temperature sensor is exposed to surfaces that are much hotter or colder than the fluid itself. </a:t>
            </a:r>
            <a:r>
              <a:rPr lang="en-GB" dirty="0">
                <a:solidFill>
                  <a:srgbClr val="FF0000"/>
                </a:solidFill>
              </a:rPr>
              <a:t>The role of the radiation shield is to reduce the rate of radiation heat transfer by placing additional resistance in the path of radiation heat flow</a:t>
            </a:r>
            <a:r>
              <a:rPr lang="en-GB" dirty="0"/>
              <a:t>. </a:t>
            </a:r>
            <a:r>
              <a:rPr lang="en-GB" b="1" dirty="0"/>
              <a:t>The lower the emissivity of the shield, the higher the resistance</a:t>
            </a:r>
            <a:r>
              <a:rPr lang="en-GB" dirty="0"/>
              <a:t>. </a:t>
            </a:r>
            <a:endParaRPr lang="en-US" dirty="0"/>
          </a:p>
          <a:p>
            <a:endParaRPr lang="en-US" dirty="0"/>
          </a:p>
        </p:txBody>
      </p:sp>
      <p:sp>
        <p:nvSpPr>
          <p:cNvPr id="4" name="Date Placeholder 3"/>
          <p:cNvSpPr>
            <a:spLocks noGrp="1"/>
          </p:cNvSpPr>
          <p:nvPr>
            <p:ph type="dt" sz="half" idx="10"/>
          </p:nvPr>
        </p:nvSpPr>
        <p:spPr/>
        <p:txBody>
          <a:bodyPr/>
          <a:lstStyle/>
          <a:p>
            <a:fld id="{17CB6AEC-FA89-49A7-8897-5A9771737B54}" type="datetime1">
              <a:rPr lang="en-US" smtClean="0"/>
              <a:pPr/>
              <a:t>5/18/2021</a:t>
            </a:fld>
            <a:endParaRPr lang="en-US"/>
          </a:p>
        </p:txBody>
      </p:sp>
      <p:sp>
        <p:nvSpPr>
          <p:cNvPr id="5" name="Slide Number Placeholder 4"/>
          <p:cNvSpPr>
            <a:spLocks noGrp="1"/>
          </p:cNvSpPr>
          <p:nvPr>
            <p:ph type="sldNum" sz="quarter" idx="12"/>
          </p:nvPr>
        </p:nvSpPr>
        <p:spPr/>
        <p:txBody>
          <a:bodyPr/>
          <a:lstStyle/>
          <a:p>
            <a:fld id="{0B9D2460-DCB2-4DF1-9787-641E7D1791F1}" type="slidenum">
              <a:rPr lang="en-US" smtClean="0"/>
              <a:pPr/>
              <a:t>75</a:t>
            </a:fld>
            <a:endParaRPr lang="en-US"/>
          </a:p>
        </p:txBody>
      </p:sp>
    </p:spTree>
    <p:extLst>
      <p:ext uri="{BB962C8B-B14F-4D97-AF65-F5344CB8AC3E}">
        <p14:creationId xmlns:p14="http://schemas.microsoft.com/office/powerpoint/2010/main" val="41438947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71600"/>
            <a:ext cx="8229600" cy="228600"/>
          </a:xfrm>
        </p:spPr>
        <p:txBody>
          <a:bodyPr>
            <a:normAutofit fontScale="90000"/>
          </a:bodyPr>
          <a:lstStyle/>
          <a:p>
            <a:endParaRPr lang="en-US" dirty="0"/>
          </a:p>
        </p:txBody>
      </p:sp>
      <p:pic>
        <p:nvPicPr>
          <p:cNvPr id="2969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52400"/>
            <a:ext cx="8382000"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fld id="{857BA46D-D7DA-4484-9773-D084E7934B4C}" type="datetime1">
              <a:rPr lang="en-US" smtClean="0"/>
              <a:pPr/>
              <a:t>5/18/2021</a:t>
            </a:fld>
            <a:endParaRPr lang="en-US"/>
          </a:p>
        </p:txBody>
      </p:sp>
      <p:sp>
        <p:nvSpPr>
          <p:cNvPr id="5" name="Slide Number Placeholder 4"/>
          <p:cNvSpPr>
            <a:spLocks noGrp="1"/>
          </p:cNvSpPr>
          <p:nvPr>
            <p:ph type="sldNum" sz="quarter" idx="12"/>
          </p:nvPr>
        </p:nvSpPr>
        <p:spPr/>
        <p:txBody>
          <a:bodyPr/>
          <a:lstStyle/>
          <a:p>
            <a:fld id="{0B9D2460-DCB2-4DF1-9787-641E7D1791F1}" type="slidenum">
              <a:rPr lang="en-US" smtClean="0"/>
              <a:pPr/>
              <a:t>76</a:t>
            </a:fld>
            <a:endParaRPr lang="en-US"/>
          </a:p>
        </p:txBody>
      </p:sp>
    </p:spTree>
    <p:extLst>
      <p:ext uri="{BB962C8B-B14F-4D97-AF65-F5344CB8AC3E}">
        <p14:creationId xmlns:p14="http://schemas.microsoft.com/office/powerpoint/2010/main" val="36260712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685800"/>
          </a:xfrm>
        </p:spPr>
        <p:txBody>
          <a:bodyPr>
            <a:normAutofit/>
          </a:bodyPr>
          <a:lstStyle/>
          <a:p>
            <a:r>
              <a:rPr lang="en-GB" sz="2800" dirty="0"/>
              <a:t>Radiation Shields Cont’d</a:t>
            </a:r>
            <a:endParaRPr lang="en-US" sz="2800" dirty="0"/>
          </a:p>
        </p:txBody>
      </p:sp>
      <p:pic>
        <p:nvPicPr>
          <p:cNvPr id="3072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838200"/>
            <a:ext cx="86868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fld id="{C0475AD6-7720-4A18-97B7-849F69324557}" type="datetime1">
              <a:rPr lang="en-US" smtClean="0"/>
              <a:pPr/>
              <a:t>5/18/2021</a:t>
            </a:fld>
            <a:endParaRPr lang="en-US"/>
          </a:p>
        </p:txBody>
      </p:sp>
      <p:sp>
        <p:nvSpPr>
          <p:cNvPr id="5" name="Slide Number Placeholder 4"/>
          <p:cNvSpPr>
            <a:spLocks noGrp="1"/>
          </p:cNvSpPr>
          <p:nvPr>
            <p:ph type="sldNum" sz="quarter" idx="12"/>
          </p:nvPr>
        </p:nvSpPr>
        <p:spPr/>
        <p:txBody>
          <a:bodyPr/>
          <a:lstStyle/>
          <a:p>
            <a:fld id="{0B9D2460-DCB2-4DF1-9787-641E7D1791F1}" type="slidenum">
              <a:rPr lang="en-US" smtClean="0"/>
              <a:pPr/>
              <a:t>77</a:t>
            </a:fld>
            <a:endParaRPr lang="en-US"/>
          </a:p>
        </p:txBody>
      </p:sp>
    </p:spTree>
    <p:extLst>
      <p:ext uri="{BB962C8B-B14F-4D97-AF65-F5344CB8AC3E}">
        <p14:creationId xmlns:p14="http://schemas.microsoft.com/office/powerpoint/2010/main" val="38844073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609600"/>
          </a:xfrm>
        </p:spPr>
        <p:txBody>
          <a:bodyPr>
            <a:normAutofit/>
          </a:bodyPr>
          <a:lstStyle/>
          <a:p>
            <a:r>
              <a:rPr lang="en-GB" sz="2800" dirty="0">
                <a:solidFill>
                  <a:srgbClr val="FF0000"/>
                </a:solidFill>
                <a:latin typeface="Arial Black" pitchFamily="34" charset="0"/>
              </a:rPr>
              <a:t>Thermocouple placed in a medium</a:t>
            </a:r>
            <a:endParaRPr lang="en-US" sz="2800" dirty="0">
              <a:solidFill>
                <a:srgbClr val="FF0000"/>
              </a:solidFill>
              <a:latin typeface="Arial Black" pitchFamily="34" charset="0"/>
            </a:endParaRPr>
          </a:p>
        </p:txBody>
      </p:sp>
      <p:sp>
        <p:nvSpPr>
          <p:cNvPr id="3" name="Content Placeholder 2"/>
          <p:cNvSpPr>
            <a:spLocks noGrp="1"/>
          </p:cNvSpPr>
          <p:nvPr>
            <p:ph idx="1"/>
          </p:nvPr>
        </p:nvSpPr>
        <p:spPr>
          <a:xfrm>
            <a:off x="304800" y="457200"/>
            <a:ext cx="8610600" cy="6019800"/>
          </a:xfrm>
        </p:spPr>
        <p:txBody>
          <a:bodyPr>
            <a:normAutofit/>
          </a:bodyPr>
          <a:lstStyle/>
          <a:p>
            <a:pPr algn="just"/>
            <a:r>
              <a:rPr lang="en-GB" sz="2600" dirty="0"/>
              <a:t>When a thermometer or any other temperature measuring device such as a thermocouple is placed in a medium (see Figure 62), heat transfer takes place between the sensor of the thermometer and the medium by convection until the sensor reaches the temperature of the  medium. When the heat transfers by convection and radiation balance each other, the sensor will indicate a temperature that falls between the fluid and the surface temperatures.</a:t>
            </a:r>
            <a:r>
              <a:rPr lang="en-GB" dirty="0"/>
              <a:t> </a:t>
            </a:r>
          </a:p>
          <a:p>
            <a:endParaRPr lang="en-GB" dirty="0"/>
          </a:p>
          <a:p>
            <a:endParaRPr lang="en-GB" dirty="0"/>
          </a:p>
          <a:p>
            <a:endParaRPr lang="en-GB" dirty="0"/>
          </a:p>
          <a:p>
            <a:pPr>
              <a:buNone/>
            </a:pPr>
            <a:endParaRPr lang="en-GB" dirty="0"/>
          </a:p>
          <a:p>
            <a:endParaRPr lang="en-GB" dirty="0"/>
          </a:p>
          <a:p>
            <a:endParaRPr lang="en-GB" dirty="0"/>
          </a:p>
          <a:p>
            <a:endParaRPr lang="en-GB" dirty="0"/>
          </a:p>
          <a:p>
            <a:endParaRPr lang="en-GB" dirty="0"/>
          </a:p>
          <a:p>
            <a:endParaRPr lang="en-GB" dirty="0"/>
          </a:p>
          <a:p>
            <a:endParaRPr lang="en-GB" dirty="0"/>
          </a:p>
          <a:p>
            <a:pPr marL="0" indent="0">
              <a:buNone/>
            </a:pPr>
            <a:endParaRPr lang="en-GB" dirty="0"/>
          </a:p>
          <a:p>
            <a:pPr marL="0" indent="0">
              <a:buNone/>
            </a:pPr>
            <a:endParaRPr lang="en-GB" dirty="0"/>
          </a:p>
          <a:p>
            <a:endParaRPr lang="en-GB" dirty="0"/>
          </a:p>
          <a:p>
            <a:endParaRPr lang="en-GB" dirty="0"/>
          </a:p>
          <a:p>
            <a:endParaRPr lang="en-GB" dirty="0"/>
          </a:p>
          <a:p>
            <a:endParaRPr lang="en-US" dirty="0"/>
          </a:p>
        </p:txBody>
      </p:sp>
      <p:pic>
        <p:nvPicPr>
          <p:cNvPr id="31747" name="Picture 330" descr="9-67"/>
          <p:cNvPicPr>
            <a:picLocks noChangeAspect="1" noChangeArrowheads="1"/>
          </p:cNvPicPr>
          <p:nvPr/>
        </p:nvPicPr>
        <p:blipFill>
          <a:blip r:embed="rId2">
            <a:lum bright="-40000" contrast="60000"/>
            <a:extLst>
              <a:ext uri="{28A0092B-C50C-407E-A947-70E740481C1C}">
                <a14:useLocalDpi xmlns:a14="http://schemas.microsoft.com/office/drawing/2010/main" val="0"/>
              </a:ext>
            </a:extLst>
          </a:blip>
          <a:srcRect/>
          <a:stretch>
            <a:fillRect/>
          </a:stretch>
        </p:blipFill>
        <p:spPr bwMode="auto">
          <a:xfrm>
            <a:off x="3200400" y="3810000"/>
            <a:ext cx="3429000" cy="268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4"/>
          <p:cNvSpPr>
            <a:spLocks noGrp="1"/>
          </p:cNvSpPr>
          <p:nvPr>
            <p:ph type="dt" sz="half" idx="10"/>
          </p:nvPr>
        </p:nvSpPr>
        <p:spPr/>
        <p:txBody>
          <a:bodyPr/>
          <a:lstStyle/>
          <a:p>
            <a:fld id="{D64B1EAD-E6EE-4505-A7CB-B12642B934D9}" type="datetime1">
              <a:rPr lang="en-US" smtClean="0"/>
              <a:pPr/>
              <a:t>5/18/2021</a:t>
            </a:fld>
            <a:endParaRPr lang="en-US"/>
          </a:p>
        </p:txBody>
      </p:sp>
      <p:sp>
        <p:nvSpPr>
          <p:cNvPr id="6" name="Slide Number Placeholder 5"/>
          <p:cNvSpPr>
            <a:spLocks noGrp="1"/>
          </p:cNvSpPr>
          <p:nvPr>
            <p:ph type="sldNum" sz="quarter" idx="12"/>
          </p:nvPr>
        </p:nvSpPr>
        <p:spPr/>
        <p:txBody>
          <a:bodyPr/>
          <a:lstStyle/>
          <a:p>
            <a:fld id="{0B9D2460-DCB2-4DF1-9787-641E7D1791F1}" type="slidenum">
              <a:rPr lang="en-US" smtClean="0"/>
              <a:pPr/>
              <a:t>78</a:t>
            </a:fld>
            <a:endParaRPr lang="en-US"/>
          </a:p>
        </p:txBody>
      </p:sp>
    </p:spTree>
    <p:extLst>
      <p:ext uri="{BB962C8B-B14F-4D97-AF65-F5344CB8AC3E}">
        <p14:creationId xmlns:p14="http://schemas.microsoft.com/office/powerpoint/2010/main" val="13876018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457200" y="-1752600"/>
            <a:ext cx="8229600" cy="609600"/>
          </a:xfrm>
        </p:spPr>
        <p:txBody>
          <a:bodyPr>
            <a:normAutofit fontScale="90000"/>
          </a:bodyPr>
          <a:lstStyle/>
          <a:p>
            <a:endParaRPr lang="en-US" dirty="0"/>
          </a:p>
        </p:txBody>
      </p:sp>
      <p:pic>
        <p:nvPicPr>
          <p:cNvPr id="32771"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28600"/>
            <a:ext cx="88392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F079D387-6C23-45EA-8E67-A1C43A2F2C37}" type="datetime1">
              <a:rPr lang="en-US" smtClean="0"/>
              <a:pPr/>
              <a:t>5/18/2021</a:t>
            </a:fld>
            <a:endParaRPr lang="en-US"/>
          </a:p>
        </p:txBody>
      </p:sp>
      <p:sp>
        <p:nvSpPr>
          <p:cNvPr id="5" name="Slide Number Placeholder 4"/>
          <p:cNvSpPr>
            <a:spLocks noGrp="1"/>
          </p:cNvSpPr>
          <p:nvPr>
            <p:ph type="sldNum" sz="quarter" idx="12"/>
          </p:nvPr>
        </p:nvSpPr>
        <p:spPr/>
        <p:txBody>
          <a:bodyPr/>
          <a:lstStyle/>
          <a:p>
            <a:fld id="{0B9D2460-DCB2-4DF1-9787-641E7D1791F1}" type="slidenum">
              <a:rPr lang="en-US" smtClean="0"/>
              <a:pPr/>
              <a:t>79</a:t>
            </a:fld>
            <a:endParaRPr lang="en-US"/>
          </a:p>
        </p:txBody>
      </p:sp>
    </p:spTree>
    <p:extLst>
      <p:ext uri="{BB962C8B-B14F-4D97-AF65-F5344CB8AC3E}">
        <p14:creationId xmlns:p14="http://schemas.microsoft.com/office/powerpoint/2010/main" val="3028846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74638"/>
            <a:ext cx="6934200" cy="563562"/>
          </a:xfrm>
        </p:spPr>
        <p:txBody>
          <a:bodyPr>
            <a:normAutofit/>
          </a:bodyPr>
          <a:lstStyle/>
          <a:p>
            <a:r>
              <a:rPr lang="en-GB" sz="2800" b="1" dirty="0"/>
              <a:t>Monochromatic emissive power Cont’d</a:t>
            </a:r>
            <a:endParaRPr lang="en-US" sz="2800" b="1" dirty="0"/>
          </a:p>
        </p:txBody>
      </p:sp>
      <p:sp>
        <p:nvSpPr>
          <p:cNvPr id="3" name="Content Placeholder 2"/>
          <p:cNvSpPr>
            <a:spLocks noGrp="1"/>
          </p:cNvSpPr>
          <p:nvPr>
            <p:ph idx="1"/>
          </p:nvPr>
        </p:nvSpPr>
        <p:spPr>
          <a:xfrm>
            <a:off x="457200" y="990600"/>
            <a:ext cx="8229600" cy="5638800"/>
          </a:xfrm>
        </p:spPr>
        <p:txBody>
          <a:bodyPr>
            <a:normAutofit/>
          </a:bodyPr>
          <a:lstStyle/>
          <a:p>
            <a:r>
              <a:rPr lang="en-GB" sz="2000" dirty="0"/>
              <a:t>The values of         are tabulated extensively in textbooks as a function of        , and selected values are given in Table 6 below</a:t>
            </a:r>
          </a:p>
          <a:p>
            <a:r>
              <a:rPr kumimoji="0" lang="en-US" sz="20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T</a:t>
            </a:r>
            <a:r>
              <a:rPr kumimoji="0" lang="en-US" sz="2000" b="1" i="0" u="none" strike="noStrike" cap="none" normalizeH="0" baseline="0" dirty="0" bmk="">
                <a:ln>
                  <a:noFill/>
                </a:ln>
                <a:solidFill>
                  <a:schemeClr val="tx1"/>
                </a:solidFill>
                <a:effectLst/>
                <a:latin typeface="Times New Roman" pitchFamily="18" charset="0"/>
                <a:ea typeface="Calibri" pitchFamily="34" charset="0"/>
                <a:cs typeface="Times New Roman" pitchFamily="18" charset="0"/>
              </a:rPr>
              <a:t>able </a:t>
            </a:r>
            <a:r>
              <a:rPr kumimoji="0" lang="en-US" sz="2000" b="1" i="0" u="none" strike="noStrike" cap="none" normalizeH="0" baseline="0" dirty="0" bmk="_Toc287281762">
                <a:ln>
                  <a:noFill/>
                </a:ln>
                <a:solidFill>
                  <a:schemeClr val="tx1"/>
                </a:solidFill>
                <a:effectLst/>
                <a:latin typeface="Times New Roman" pitchFamily="18" charset="0"/>
                <a:ea typeface="Calibri" pitchFamily="34" charset="0"/>
                <a:cs typeface="Times New Roman" pitchFamily="18" charset="0"/>
              </a:rPr>
              <a:t>6</a:t>
            </a:r>
            <a:r>
              <a:rPr kumimoji="0" lang="en-US" sz="20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Blackbody radiation function</a:t>
            </a:r>
            <a:endParaRPr lang="en-US" sz="2000" dirty="0"/>
          </a:p>
        </p:txBody>
      </p:sp>
      <p:sp>
        <p:nvSpPr>
          <p:cNvPr id="28674" name="Rectangle 2"/>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8673" name="Object 1"/>
          <p:cNvGraphicFramePr>
            <a:graphicFrameLocks noChangeAspect="1"/>
          </p:cNvGraphicFramePr>
          <p:nvPr/>
        </p:nvGraphicFramePr>
        <p:xfrm>
          <a:off x="457200" y="1371601"/>
          <a:ext cx="457200" cy="276225"/>
        </p:xfrm>
        <a:graphic>
          <a:graphicData uri="http://schemas.openxmlformats.org/presentationml/2006/ole">
            <mc:AlternateContent xmlns:mc="http://schemas.openxmlformats.org/markup-compatibility/2006">
              <mc:Choice xmlns:v="urn:schemas-microsoft-com:vml" Requires="v">
                <p:oleObj spid="_x0000_s28779" name="Equation" r:id="rId2" imgW="241091" imgH="177646" progId="Equation.3">
                  <p:embed/>
                </p:oleObj>
              </mc:Choice>
              <mc:Fallback>
                <p:oleObj name="Equation" r:id="rId2" imgW="241091" imgH="177646" progId="Equation.3">
                  <p:embed/>
                  <p:pic>
                    <p:nvPicPr>
                      <p:cNvPr id="0" name="Picture 1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71601"/>
                        <a:ext cx="457200" cy="276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Table 5"/>
          <p:cNvGraphicFramePr>
            <a:graphicFrameLocks noGrp="1"/>
          </p:cNvGraphicFramePr>
          <p:nvPr/>
        </p:nvGraphicFramePr>
        <p:xfrm>
          <a:off x="1295401" y="2286001"/>
          <a:ext cx="6096003" cy="7883825"/>
        </p:xfrm>
        <a:graphic>
          <a:graphicData uri="http://schemas.openxmlformats.org/drawingml/2006/table">
            <a:tbl>
              <a:tblPr/>
              <a:tblGrid>
                <a:gridCol w="1455571">
                  <a:extLst>
                    <a:ext uri="{9D8B030D-6E8A-4147-A177-3AD203B41FA5}">
                      <a16:colId xmlns:a16="http://schemas.microsoft.com/office/drawing/2014/main" val="20000"/>
                    </a:ext>
                  </a:extLst>
                </a:gridCol>
                <a:gridCol w="1440031">
                  <a:extLst>
                    <a:ext uri="{9D8B030D-6E8A-4147-A177-3AD203B41FA5}">
                      <a16:colId xmlns:a16="http://schemas.microsoft.com/office/drawing/2014/main" val="20001"/>
                    </a:ext>
                  </a:extLst>
                </a:gridCol>
                <a:gridCol w="1619241">
                  <a:extLst>
                    <a:ext uri="{9D8B030D-6E8A-4147-A177-3AD203B41FA5}">
                      <a16:colId xmlns:a16="http://schemas.microsoft.com/office/drawing/2014/main" val="20002"/>
                    </a:ext>
                  </a:extLst>
                </a:gridCol>
                <a:gridCol w="1581160">
                  <a:extLst>
                    <a:ext uri="{9D8B030D-6E8A-4147-A177-3AD203B41FA5}">
                      <a16:colId xmlns:a16="http://schemas.microsoft.com/office/drawing/2014/main" val="20003"/>
                    </a:ext>
                  </a:extLst>
                </a:gridCol>
              </a:tblGrid>
              <a:tr h="312593">
                <a:tc>
                  <a:txBody>
                    <a:bodyPr/>
                    <a:lstStyle/>
                    <a:p>
                      <a:pPr marL="0" marR="0" algn="ctr">
                        <a:lnSpc>
                          <a:spcPct val="115000"/>
                        </a:lnSpc>
                        <a:spcBef>
                          <a:spcPts val="0"/>
                        </a:spcBef>
                        <a:spcAft>
                          <a:spcPts val="0"/>
                        </a:spcAft>
                      </a:pPr>
                      <a:endParaRPr lang="en-US" sz="1200" dirty="0">
                        <a:latin typeface="Times New Roman"/>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200">
                        <a:latin typeface="Times New Roman"/>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200">
                        <a:latin typeface="Times New Roman"/>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200" dirty="0">
                        <a:latin typeface="Times New Roman"/>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571232">
                <a:tc>
                  <a:txBody>
                    <a:bodyPr/>
                    <a:lstStyle/>
                    <a:p>
                      <a:pPr marL="0" marR="0" algn="just">
                        <a:lnSpc>
                          <a:spcPct val="115000"/>
                        </a:lnSpc>
                        <a:spcBef>
                          <a:spcPts val="0"/>
                        </a:spcBef>
                        <a:spcAft>
                          <a:spcPts val="0"/>
                        </a:spcAft>
                      </a:pPr>
                      <a:r>
                        <a:rPr lang="en-GB" sz="1800" dirty="0">
                          <a:latin typeface="Times New Roman"/>
                          <a:ea typeface="Calibri"/>
                        </a:rPr>
                        <a:t>200</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400</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800</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1000</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1400</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1800</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2000</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2600</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2800</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3000</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3400</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4000</a:t>
                      </a:r>
                      <a:endParaRPr lang="en-US" sz="1800" dirty="0">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GB" sz="1800" dirty="0">
                          <a:latin typeface="Times New Roman"/>
                          <a:ea typeface="Calibri"/>
                        </a:rPr>
                        <a:t>0.000000</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0.000000</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0.000016</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0.000321</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0.007790</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0.039341</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0.066728</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0.183120</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0.227897</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0.273232</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0.361735</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0.480877</a:t>
                      </a:r>
                      <a:endParaRPr lang="en-US" sz="1800" dirty="0">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GB" sz="1800" dirty="0">
                          <a:latin typeface="Times New Roman"/>
                          <a:ea typeface="Calibri"/>
                        </a:rPr>
                        <a:t>4200</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4400</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4800</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5000</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5400</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5800</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6000</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7000</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8000</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9000</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10000</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100000</a:t>
                      </a:r>
                      <a:endParaRPr lang="en-US" sz="1800" dirty="0">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GB" sz="1800" dirty="0">
                          <a:latin typeface="Times New Roman"/>
                          <a:ea typeface="Calibri"/>
                        </a:rPr>
                        <a:t>0.516014</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0.548796</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0.607559</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0.633747</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0.680360</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0.720158</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0.737818</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0.808109</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0.856288</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0.890029</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0.914199</a:t>
                      </a:r>
                      <a:endParaRPr lang="en-US" sz="1800" dirty="0">
                        <a:latin typeface="Times New Roman"/>
                        <a:ea typeface="Calibri"/>
                      </a:endParaRPr>
                    </a:p>
                    <a:p>
                      <a:pPr marL="0" marR="0" algn="just">
                        <a:lnSpc>
                          <a:spcPct val="115000"/>
                        </a:lnSpc>
                        <a:spcBef>
                          <a:spcPts val="0"/>
                        </a:spcBef>
                        <a:spcAft>
                          <a:spcPts val="0"/>
                        </a:spcAft>
                      </a:pPr>
                      <a:r>
                        <a:rPr lang="en-GB" sz="1800" dirty="0">
                          <a:latin typeface="Times New Roman"/>
                          <a:ea typeface="Calibri"/>
                        </a:rPr>
                        <a:t>0.999905</a:t>
                      </a:r>
                      <a:endParaRPr lang="en-US" sz="1800" dirty="0">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28678" name="Object 6"/>
          <p:cNvGraphicFramePr>
            <a:graphicFrameLocks noChangeAspect="1"/>
          </p:cNvGraphicFramePr>
          <p:nvPr/>
        </p:nvGraphicFramePr>
        <p:xfrm>
          <a:off x="4343401" y="2362201"/>
          <a:ext cx="657225" cy="200025"/>
        </p:xfrm>
        <a:graphic>
          <a:graphicData uri="http://schemas.openxmlformats.org/presentationml/2006/ole">
            <mc:AlternateContent xmlns:mc="http://schemas.openxmlformats.org/markup-compatibility/2006">
              <mc:Choice xmlns:v="urn:schemas-microsoft-com:vml" Requires="v">
                <p:oleObj spid="_x0000_s28780" name="Equation" r:id="rId4" imgW="647419" imgH="215806" progId="Equation.3">
                  <p:embed/>
                </p:oleObj>
              </mc:Choice>
              <mc:Fallback>
                <p:oleObj name="Equation" r:id="rId4" imgW="647419" imgH="215806" progId="Equation.3">
                  <p:embed/>
                  <p:pic>
                    <p:nvPicPr>
                      <p:cNvPr id="0" name="Picture 10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1" y="2362201"/>
                        <a:ext cx="657225" cy="20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7" name="Object 5"/>
          <p:cNvGraphicFramePr>
            <a:graphicFrameLocks noChangeAspect="1"/>
          </p:cNvGraphicFramePr>
          <p:nvPr/>
        </p:nvGraphicFramePr>
        <p:xfrm>
          <a:off x="3200401" y="2286001"/>
          <a:ext cx="200025" cy="257175"/>
        </p:xfrm>
        <a:graphic>
          <a:graphicData uri="http://schemas.openxmlformats.org/presentationml/2006/ole">
            <mc:AlternateContent xmlns:mc="http://schemas.openxmlformats.org/markup-compatibility/2006">
              <mc:Choice xmlns:v="urn:schemas-microsoft-com:vml" Requires="v">
                <p:oleObj spid="_x0000_s28781" name="Equation" r:id="rId6" imgW="190500" imgH="228600" progId="Equation.3">
                  <p:embed/>
                </p:oleObj>
              </mc:Choice>
              <mc:Fallback>
                <p:oleObj name="Equation" r:id="rId6" imgW="190500" imgH="228600" progId="Equation.3">
                  <p:embed/>
                  <p:pic>
                    <p:nvPicPr>
                      <p:cNvPr id="0" name="Picture 10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1" y="2286001"/>
                        <a:ext cx="200025" cy="25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6" name="Object 4"/>
          <p:cNvGraphicFramePr>
            <a:graphicFrameLocks noChangeAspect="1"/>
          </p:cNvGraphicFramePr>
          <p:nvPr/>
        </p:nvGraphicFramePr>
        <p:xfrm>
          <a:off x="1600201" y="2362201"/>
          <a:ext cx="657225" cy="200025"/>
        </p:xfrm>
        <a:graphic>
          <a:graphicData uri="http://schemas.openxmlformats.org/presentationml/2006/ole">
            <mc:AlternateContent xmlns:mc="http://schemas.openxmlformats.org/markup-compatibility/2006">
              <mc:Choice xmlns:v="urn:schemas-microsoft-com:vml" Requires="v">
                <p:oleObj spid="_x0000_s28782" name="Equation" r:id="rId8" imgW="647419" imgH="215806" progId="Equation.3">
                  <p:embed/>
                </p:oleObj>
              </mc:Choice>
              <mc:Fallback>
                <p:oleObj name="Equation" r:id="rId8" imgW="647419" imgH="215806" progId="Equation.3">
                  <p:embed/>
                  <p:pic>
                    <p:nvPicPr>
                      <p:cNvPr id="0" name="Picture 1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00201" y="2362201"/>
                        <a:ext cx="657225" cy="20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5" name="Object 3"/>
          <p:cNvGraphicFramePr>
            <a:graphicFrameLocks noChangeAspect="1"/>
          </p:cNvGraphicFramePr>
          <p:nvPr/>
        </p:nvGraphicFramePr>
        <p:xfrm>
          <a:off x="6096001" y="2286001"/>
          <a:ext cx="200025" cy="228599"/>
        </p:xfrm>
        <a:graphic>
          <a:graphicData uri="http://schemas.openxmlformats.org/presentationml/2006/ole">
            <mc:AlternateContent xmlns:mc="http://schemas.openxmlformats.org/markup-compatibility/2006">
              <mc:Choice xmlns:v="urn:schemas-microsoft-com:vml" Requires="v">
                <p:oleObj spid="_x0000_s28783" name="Equation" r:id="rId10" imgW="190500" imgH="228600" progId="Equation.3">
                  <p:embed/>
                </p:oleObj>
              </mc:Choice>
              <mc:Fallback>
                <p:oleObj name="Equation" r:id="rId10" imgW="190500" imgH="228600" progId="Equation.3">
                  <p:embed/>
                  <p:pic>
                    <p:nvPicPr>
                      <p:cNvPr id="0" name="Picture 1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1" y="2286001"/>
                        <a:ext cx="200025" cy="2285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80" name="Rectangle 8"/>
          <p:cNvSpPr>
            <a:spLocks noChangeArrowheads="1"/>
          </p:cNvSpPr>
          <p:nvPr/>
        </p:nvSpPr>
        <p:spPr bwMode="auto">
          <a:xfrm>
            <a:off x="1" y="0"/>
            <a:ext cx="255198" cy="2616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dirty="0">
              <a:ln>
                <a:noFill/>
              </a:ln>
              <a:solidFill>
                <a:schemeClr val="tx1"/>
              </a:solidFill>
              <a:effectLst/>
              <a:latin typeface="Arial" pitchFamily="34" charset="0"/>
            </a:endParaRPr>
          </a:p>
        </p:txBody>
      </p:sp>
      <p:sp>
        <p:nvSpPr>
          <p:cNvPr id="28681" name="Rectangle 9"/>
          <p:cNvSpPr>
            <a:spLocks noChangeArrowheads="1"/>
          </p:cNvSpPr>
          <p:nvPr/>
        </p:nvSpPr>
        <p:spPr bwMode="auto">
          <a:xfrm>
            <a:off x="1" y="714375"/>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28683" name="Rectangle 11"/>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785" name="Rectangle 113"/>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8784" name="Object 112"/>
          <p:cNvGraphicFramePr>
            <a:graphicFrameLocks noChangeAspect="1"/>
          </p:cNvGraphicFramePr>
          <p:nvPr/>
        </p:nvGraphicFramePr>
        <p:xfrm>
          <a:off x="2286000" y="1066801"/>
          <a:ext cx="304800" cy="257175"/>
        </p:xfrm>
        <a:graphic>
          <a:graphicData uri="http://schemas.openxmlformats.org/presentationml/2006/ole">
            <mc:AlternateContent xmlns:mc="http://schemas.openxmlformats.org/markup-compatibility/2006">
              <mc:Choice xmlns:v="urn:schemas-microsoft-com:vml" Requires="v">
                <p:oleObj spid="_x0000_s28784" name="Equation" r:id="rId12" imgW="190500" imgH="228600" progId="Equation.3">
                  <p:embed/>
                </p:oleObj>
              </mc:Choice>
              <mc:Fallback>
                <p:oleObj name="Equation" r:id="rId12" imgW="190500" imgH="228600" progId="Equation.3">
                  <p:embed/>
                  <p:pic>
                    <p:nvPicPr>
                      <p:cNvPr id="0" name="Picture 1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6000" y="1066801"/>
                        <a:ext cx="304800" cy="25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Date Placeholder 15"/>
          <p:cNvSpPr>
            <a:spLocks noGrp="1"/>
          </p:cNvSpPr>
          <p:nvPr>
            <p:ph type="dt" sz="half" idx="10"/>
          </p:nvPr>
        </p:nvSpPr>
        <p:spPr/>
        <p:txBody>
          <a:bodyPr/>
          <a:lstStyle/>
          <a:p>
            <a:fld id="{AD7E5F3D-7BA8-4597-9FB9-A8B6EDB34627}" type="datetime1">
              <a:rPr lang="en-US" smtClean="0"/>
              <a:t>5/18/2021</a:t>
            </a:fld>
            <a:endParaRPr lang="en-US"/>
          </a:p>
        </p:txBody>
      </p:sp>
      <p:sp>
        <p:nvSpPr>
          <p:cNvPr id="17" name="Slide Number Placeholder 16"/>
          <p:cNvSpPr>
            <a:spLocks noGrp="1"/>
          </p:cNvSpPr>
          <p:nvPr>
            <p:ph type="sldNum" sz="quarter" idx="12"/>
          </p:nvPr>
        </p:nvSpPr>
        <p:spPr/>
        <p:txBody>
          <a:bodyPr/>
          <a:lstStyle/>
          <a:p>
            <a:fld id="{FB76A10A-FB51-4AAA-AE6A-62DD864F5B7D}" type="slidenum">
              <a:rPr lang="en-US" smtClean="0"/>
              <a:pPr/>
              <a:t>8</a:t>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90600"/>
          </a:xfrm>
        </p:spPr>
        <p:txBody>
          <a:bodyPr>
            <a:normAutofit fontScale="90000"/>
          </a:bodyPr>
          <a:lstStyle/>
          <a:p>
            <a:r>
              <a:rPr lang="en-GB" sz="3100" b="1" dirty="0">
                <a:solidFill>
                  <a:srgbClr val="FF0000"/>
                </a:solidFill>
              </a:rPr>
              <a:t>Example 3.13: Radiation effect on Temperature Measurements</a:t>
            </a:r>
            <a:br>
              <a:rPr lang="en-US" dirty="0"/>
            </a:br>
            <a:endParaRPr lang="en-US" dirty="0"/>
          </a:p>
        </p:txBody>
      </p:sp>
      <p:sp>
        <p:nvSpPr>
          <p:cNvPr id="3" name="Content Placeholder 2"/>
          <p:cNvSpPr>
            <a:spLocks noGrp="1"/>
          </p:cNvSpPr>
          <p:nvPr>
            <p:ph idx="1"/>
          </p:nvPr>
        </p:nvSpPr>
        <p:spPr>
          <a:xfrm>
            <a:off x="457200" y="762000"/>
            <a:ext cx="8229600" cy="5715000"/>
          </a:xfrm>
        </p:spPr>
        <p:txBody>
          <a:bodyPr>
            <a:normAutofit/>
          </a:bodyPr>
          <a:lstStyle/>
          <a:p>
            <a:pPr algn="just"/>
            <a:r>
              <a:rPr lang="en-GB" sz="2400" dirty="0"/>
              <a:t>A thermocouple used to measure the temperature of hot air flowing in a duct whose walls are maintained at T</a:t>
            </a:r>
            <a:r>
              <a:rPr lang="en-GB" sz="2400" baseline="-25000" dirty="0"/>
              <a:t>w</a:t>
            </a:r>
            <a:r>
              <a:rPr lang="en-GB" sz="2400" dirty="0"/>
              <a:t> = 400 K shows a temperature reading of </a:t>
            </a:r>
            <a:r>
              <a:rPr lang="en-GB" sz="2400" dirty="0" err="1"/>
              <a:t>T</a:t>
            </a:r>
            <a:r>
              <a:rPr lang="en-GB" sz="2400" baseline="-25000" dirty="0" err="1"/>
              <a:t>th</a:t>
            </a:r>
            <a:r>
              <a:rPr lang="en-GB" sz="2400" dirty="0"/>
              <a:t> = 650 K. Assuming the emissivity of the thermocouple junction to be ε = 0.6 and the convection heat transfer coefficient to be   α</a:t>
            </a:r>
            <a:r>
              <a:rPr lang="en-GB" sz="2400" baseline="-25000" dirty="0"/>
              <a:t>c</a:t>
            </a:r>
            <a:r>
              <a:rPr lang="en-GB" sz="2400" dirty="0"/>
              <a:t> = 80 W/m</a:t>
            </a:r>
            <a:r>
              <a:rPr lang="en-GB" sz="2400" baseline="30000" dirty="0"/>
              <a:t>2o</a:t>
            </a:r>
            <a:r>
              <a:rPr lang="en-GB" sz="2400" dirty="0"/>
              <a:t>C, determine the actual temperature of the air</a:t>
            </a:r>
          </a:p>
          <a:p>
            <a:endParaRPr lang="en-GB" dirty="0"/>
          </a:p>
          <a:p>
            <a:endParaRPr lang="en-GB" dirty="0"/>
          </a:p>
          <a:p>
            <a:endParaRPr lang="en-GB" dirty="0"/>
          </a:p>
          <a:p>
            <a:endParaRPr lang="en-GB" dirty="0"/>
          </a:p>
          <a:p>
            <a:endParaRPr lang="en-US" dirty="0"/>
          </a:p>
        </p:txBody>
      </p:sp>
      <p:pic>
        <p:nvPicPr>
          <p:cNvPr id="33795" name="Picture 372" descr="9-69"/>
          <p:cNvPicPr>
            <a:picLocks noChangeAspect="1" noChangeArrowheads="1"/>
          </p:cNvPicPr>
          <p:nvPr/>
        </p:nvPicPr>
        <p:blipFill>
          <a:blip r:embed="rId2">
            <a:lum bright="-40000" contrast="60000"/>
            <a:extLst>
              <a:ext uri="{28A0092B-C50C-407E-A947-70E740481C1C}">
                <a14:useLocalDpi xmlns:a14="http://schemas.microsoft.com/office/drawing/2010/main" val="0"/>
              </a:ext>
            </a:extLst>
          </a:blip>
          <a:srcRect/>
          <a:stretch>
            <a:fillRect/>
          </a:stretch>
        </p:blipFill>
        <p:spPr bwMode="auto">
          <a:xfrm>
            <a:off x="2362199" y="3124200"/>
            <a:ext cx="4788877"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4"/>
          <p:cNvSpPr>
            <a:spLocks noGrp="1"/>
          </p:cNvSpPr>
          <p:nvPr>
            <p:ph type="dt" sz="half" idx="10"/>
          </p:nvPr>
        </p:nvSpPr>
        <p:spPr/>
        <p:txBody>
          <a:bodyPr/>
          <a:lstStyle/>
          <a:p>
            <a:fld id="{6178F593-23F2-4F32-B09A-64D83BFF8B9B}" type="datetime1">
              <a:rPr lang="en-US" smtClean="0"/>
              <a:pPr/>
              <a:t>5/18/2021</a:t>
            </a:fld>
            <a:endParaRPr lang="en-US"/>
          </a:p>
        </p:txBody>
      </p:sp>
      <p:sp>
        <p:nvSpPr>
          <p:cNvPr id="6" name="Slide Number Placeholder 5"/>
          <p:cNvSpPr>
            <a:spLocks noGrp="1"/>
          </p:cNvSpPr>
          <p:nvPr>
            <p:ph type="sldNum" sz="quarter" idx="12"/>
          </p:nvPr>
        </p:nvSpPr>
        <p:spPr/>
        <p:txBody>
          <a:bodyPr/>
          <a:lstStyle/>
          <a:p>
            <a:fld id="{0B9D2460-DCB2-4DF1-9787-641E7D1791F1}" type="slidenum">
              <a:rPr lang="en-US" smtClean="0"/>
              <a:pPr/>
              <a:t>80</a:t>
            </a:fld>
            <a:endParaRPr lang="en-US"/>
          </a:p>
        </p:txBody>
      </p:sp>
    </p:spTree>
    <p:extLst>
      <p:ext uri="{BB962C8B-B14F-4D97-AF65-F5344CB8AC3E}">
        <p14:creationId xmlns:p14="http://schemas.microsoft.com/office/powerpoint/2010/main" val="32161469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762000"/>
          </a:xfrm>
        </p:spPr>
        <p:txBody>
          <a:bodyPr>
            <a:normAutofit/>
          </a:bodyPr>
          <a:lstStyle/>
          <a:p>
            <a:r>
              <a:rPr lang="en-GB" sz="2800" b="1" dirty="0">
                <a:solidFill>
                  <a:srgbClr val="FF0000"/>
                </a:solidFill>
              </a:rPr>
              <a:t>Solution</a:t>
            </a:r>
            <a:endParaRPr lang="en-US" sz="2800" dirty="0">
              <a:solidFill>
                <a:srgbClr val="FF0000"/>
              </a:solidFill>
            </a:endParaRPr>
          </a:p>
        </p:txBody>
      </p:sp>
      <p:sp>
        <p:nvSpPr>
          <p:cNvPr id="3" name="Content Placeholder 2"/>
          <p:cNvSpPr>
            <a:spLocks noGrp="1"/>
          </p:cNvSpPr>
          <p:nvPr>
            <p:ph idx="1"/>
          </p:nvPr>
        </p:nvSpPr>
        <p:spPr>
          <a:xfrm>
            <a:off x="457200" y="533400"/>
            <a:ext cx="8229600" cy="6019800"/>
          </a:xfrm>
        </p:spPr>
        <p:txBody>
          <a:bodyPr>
            <a:normAutofit fontScale="77500" lnSpcReduction="20000"/>
          </a:bodyPr>
          <a:lstStyle/>
          <a:p>
            <a:pPr algn="just"/>
            <a:r>
              <a:rPr lang="en-GB" i="1" dirty="0"/>
              <a:t>Assumptions</a:t>
            </a:r>
            <a:r>
              <a:rPr lang="en-GB" dirty="0"/>
              <a:t>: The surfaces are opaque, diffuse and grey</a:t>
            </a:r>
            <a:endParaRPr lang="en-US" dirty="0"/>
          </a:p>
          <a:p>
            <a:pPr algn="just"/>
            <a:r>
              <a:rPr lang="en-GB" i="1" dirty="0"/>
              <a:t>Analysis</a:t>
            </a:r>
            <a:r>
              <a:rPr lang="en-GB" dirty="0"/>
              <a:t>: The walls of the duct are at a much lower temperature as compared to the air in it. As a result of radiation effect, the thermocouple will show a reading lower than the actual air temperature. The actual air temperature is determined using Equation 4.33 to be</a:t>
            </a:r>
            <a:endParaRPr lang="en-US" dirty="0"/>
          </a:p>
          <a:p>
            <a:endParaRPr lang="en-GB" dirty="0"/>
          </a:p>
          <a:p>
            <a:endParaRPr lang="en-GB" dirty="0"/>
          </a:p>
          <a:p>
            <a:endParaRPr lang="en-GB" dirty="0"/>
          </a:p>
          <a:p>
            <a:endParaRPr lang="en-GB" dirty="0"/>
          </a:p>
          <a:p>
            <a:endParaRPr lang="en-GB" dirty="0"/>
          </a:p>
          <a:p>
            <a:endParaRPr lang="en-GB" dirty="0"/>
          </a:p>
          <a:p>
            <a:pPr>
              <a:buNone/>
            </a:pPr>
            <a:endParaRPr lang="en-GB" dirty="0"/>
          </a:p>
          <a:p>
            <a:r>
              <a:rPr lang="en-GB" dirty="0"/>
              <a:t>Radiation effect causes a difference of 65 </a:t>
            </a:r>
            <a:r>
              <a:rPr lang="en-GB" baseline="30000" dirty="0" err="1"/>
              <a:t>o</a:t>
            </a:r>
            <a:r>
              <a:rPr lang="en-GB" dirty="0" err="1"/>
              <a:t>C</a:t>
            </a:r>
            <a:r>
              <a:rPr lang="en-GB" dirty="0"/>
              <a:t> (65 K) in temperature reading in this case.</a:t>
            </a:r>
            <a:endParaRPr lang="en-US" dirty="0"/>
          </a:p>
          <a:p>
            <a:endParaRPr 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nvGraphicFramePr>
        <p:xfrm>
          <a:off x="914399" y="2590800"/>
          <a:ext cx="8010525" cy="2209800"/>
        </p:xfrm>
        <a:graphic>
          <a:graphicData uri="http://schemas.openxmlformats.org/presentationml/2006/ole">
            <mc:AlternateContent xmlns:mc="http://schemas.openxmlformats.org/markup-compatibility/2006">
              <mc:Choice xmlns:v="urn:schemas-microsoft-com:vml" Requires="v">
                <p:oleObj name="Equation" r:id="rId2" imgW="3898900" imgH="1130300" progId="Equation.3">
                  <p:embed/>
                </p:oleObj>
              </mc:Choice>
              <mc:Fallback>
                <p:oleObj name="Equation" r:id="rId2" imgW="3898900" imgH="1130300" progId="Equation.3">
                  <p:embed/>
                  <p:pic>
                    <p:nvPicPr>
                      <p:cNvPr id="5"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399" y="2590800"/>
                        <a:ext cx="8010525" cy="220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Date Placeholder 5"/>
          <p:cNvSpPr>
            <a:spLocks noGrp="1"/>
          </p:cNvSpPr>
          <p:nvPr>
            <p:ph type="dt" sz="half" idx="10"/>
          </p:nvPr>
        </p:nvSpPr>
        <p:spPr/>
        <p:txBody>
          <a:bodyPr/>
          <a:lstStyle/>
          <a:p>
            <a:fld id="{417DE043-F922-4967-BEBC-B53EB7CAD4D1}" type="datetime1">
              <a:rPr lang="en-US" smtClean="0"/>
              <a:pPr/>
              <a:t>5/18/2021</a:t>
            </a:fld>
            <a:endParaRPr lang="en-US"/>
          </a:p>
        </p:txBody>
      </p:sp>
      <p:sp>
        <p:nvSpPr>
          <p:cNvPr id="7" name="Slide Number Placeholder 6"/>
          <p:cNvSpPr>
            <a:spLocks noGrp="1"/>
          </p:cNvSpPr>
          <p:nvPr>
            <p:ph type="sldNum" sz="quarter" idx="12"/>
          </p:nvPr>
        </p:nvSpPr>
        <p:spPr/>
        <p:txBody>
          <a:bodyPr/>
          <a:lstStyle/>
          <a:p>
            <a:fld id="{0B9D2460-DCB2-4DF1-9787-641E7D1791F1}" type="slidenum">
              <a:rPr lang="en-US" smtClean="0"/>
              <a:pPr/>
              <a:t>81</a:t>
            </a:fld>
            <a:endParaRPr lang="en-US"/>
          </a:p>
        </p:txBody>
      </p:sp>
    </p:spTree>
    <p:extLst>
      <p:ext uri="{BB962C8B-B14F-4D97-AF65-F5344CB8AC3E}">
        <p14:creationId xmlns:p14="http://schemas.microsoft.com/office/powerpoint/2010/main" val="36873517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2"/>
          </a:xfrm>
        </p:spPr>
        <p:txBody>
          <a:bodyPr>
            <a:normAutofit fontScale="90000"/>
          </a:bodyPr>
          <a:lstStyle/>
          <a:p>
            <a:r>
              <a:rPr lang="en-GB" sz="2800" dirty="0">
                <a:solidFill>
                  <a:srgbClr val="FF0000"/>
                </a:solidFill>
                <a:latin typeface="Arial Black" pitchFamily="34" charset="0"/>
              </a:rPr>
              <a:t>Radiation Exchange in Three or More Zone Enclosures</a:t>
            </a:r>
            <a:endParaRPr lang="en-US" sz="2800" dirty="0">
              <a:solidFill>
                <a:srgbClr val="FF0000"/>
              </a:solidFill>
              <a:latin typeface="Arial Black" pitchFamily="34" charset="0"/>
            </a:endParaRPr>
          </a:p>
        </p:txBody>
      </p:sp>
      <p:sp>
        <p:nvSpPr>
          <p:cNvPr id="3" name="Content Placeholder 2"/>
          <p:cNvSpPr>
            <a:spLocks noGrp="1"/>
          </p:cNvSpPr>
          <p:nvPr>
            <p:ph idx="1"/>
          </p:nvPr>
        </p:nvSpPr>
        <p:spPr>
          <a:xfrm>
            <a:off x="457200" y="838200"/>
            <a:ext cx="8229600" cy="5287963"/>
          </a:xfrm>
        </p:spPr>
        <p:txBody>
          <a:bodyPr>
            <a:normAutofit fontScale="85000" lnSpcReduction="20000"/>
          </a:bodyPr>
          <a:lstStyle/>
          <a:p>
            <a:pPr algn="just"/>
            <a:r>
              <a:rPr lang="en-GB" dirty="0"/>
              <a:t>The radiation network approach described for radiation exchange between two surfaces can readily be generalised to determine the radiation exchange among the surfaces of a three or more zone enclosure by utilising the resistances defined by Equations 4.21 and 4.25. That is the radiation resistance at surface </a:t>
            </a:r>
            <a:r>
              <a:rPr lang="en-GB" i="1" dirty="0"/>
              <a:t>A</a:t>
            </a:r>
            <a:r>
              <a:rPr lang="en-GB" i="1" baseline="-25000" dirty="0"/>
              <a:t>i</a:t>
            </a:r>
            <a:r>
              <a:rPr lang="en-GB" dirty="0"/>
              <a:t> is given by:</a:t>
            </a:r>
            <a:endParaRPr lang="en-US" dirty="0"/>
          </a:p>
          <a:p>
            <a:pPr marL="0" indent="0">
              <a:buNone/>
            </a:pPr>
            <a:r>
              <a:rPr lang="en-GB" dirty="0"/>
              <a:t>                                                                                                              </a:t>
            </a:r>
            <a:endParaRPr lang="en-US" dirty="0"/>
          </a:p>
          <a:p>
            <a:endParaRPr lang="en-GB" dirty="0"/>
          </a:p>
          <a:p>
            <a:endParaRPr lang="en-GB" dirty="0"/>
          </a:p>
          <a:p>
            <a:r>
              <a:rPr lang="en-GB" dirty="0"/>
              <a:t>And the radiation resistance across the fictitious surfaces above </a:t>
            </a:r>
            <a:r>
              <a:rPr lang="en-GB" i="1" dirty="0"/>
              <a:t>A</a:t>
            </a:r>
            <a:r>
              <a:rPr lang="en-GB" i="1" baseline="-25000" dirty="0"/>
              <a:t>i</a:t>
            </a:r>
            <a:r>
              <a:rPr lang="en-GB" baseline="-25000" dirty="0"/>
              <a:t> </a:t>
            </a:r>
            <a:r>
              <a:rPr lang="en-GB" dirty="0"/>
              <a:t>and </a:t>
            </a:r>
            <a:r>
              <a:rPr lang="en-GB" i="1" dirty="0" err="1"/>
              <a:t>A</a:t>
            </a:r>
            <a:r>
              <a:rPr lang="en-GB" i="1" baseline="-25000" dirty="0" err="1"/>
              <a:t>j</a:t>
            </a:r>
            <a:r>
              <a:rPr lang="en-GB" dirty="0"/>
              <a:t>, is given by:</a:t>
            </a:r>
            <a:endParaRPr lang="en-US" dirty="0"/>
          </a:p>
          <a:p>
            <a:pPr marL="0" indent="0">
              <a:buNone/>
            </a:pPr>
            <a:r>
              <a:rPr lang="en-GB" dirty="0"/>
              <a:t> </a:t>
            </a:r>
            <a:endParaRPr 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nvGraphicFramePr>
        <p:xfrm>
          <a:off x="2209800" y="3352800"/>
          <a:ext cx="2590800" cy="838200"/>
        </p:xfrm>
        <a:graphic>
          <a:graphicData uri="http://schemas.openxmlformats.org/presentationml/2006/ole">
            <mc:AlternateContent xmlns:mc="http://schemas.openxmlformats.org/markup-compatibility/2006">
              <mc:Choice xmlns:v="urn:schemas-microsoft-com:vml" Requires="v">
                <p:oleObj name="Equation" r:id="rId2" imgW="1193800" imgH="444500" progId="Equation.3">
                  <p:embed/>
                </p:oleObj>
              </mc:Choice>
              <mc:Fallback>
                <p:oleObj name="Equation" r:id="rId2" imgW="1193800" imgH="444500" progId="Equation.3">
                  <p:embed/>
                  <p:pic>
                    <p:nvPicPr>
                      <p:cNvPr id="5"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352800"/>
                        <a:ext cx="25908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nvGraphicFramePr>
        <p:xfrm>
          <a:off x="2057400" y="5257800"/>
          <a:ext cx="2057400" cy="838200"/>
        </p:xfrm>
        <a:graphic>
          <a:graphicData uri="http://schemas.openxmlformats.org/presentationml/2006/ole">
            <mc:AlternateContent xmlns:mc="http://schemas.openxmlformats.org/markup-compatibility/2006">
              <mc:Choice xmlns:v="urn:schemas-microsoft-com:vml" Requires="v">
                <p:oleObj name="Equation" r:id="rId4" imgW="710891" imgH="444307" progId="Equation.3">
                  <p:embed/>
                </p:oleObj>
              </mc:Choice>
              <mc:Fallback>
                <p:oleObj name="Equation" r:id="rId4" imgW="710891" imgH="444307" progId="Equation.3">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5257800"/>
                        <a:ext cx="20574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Date Placeholder 7"/>
          <p:cNvSpPr>
            <a:spLocks noGrp="1"/>
          </p:cNvSpPr>
          <p:nvPr>
            <p:ph type="dt" sz="half" idx="10"/>
          </p:nvPr>
        </p:nvSpPr>
        <p:spPr/>
        <p:txBody>
          <a:bodyPr/>
          <a:lstStyle/>
          <a:p>
            <a:fld id="{DA2D2CDB-3EAE-49C4-9395-25DE3295EE79}" type="datetime1">
              <a:rPr lang="en-US" smtClean="0"/>
              <a:pPr/>
              <a:t>5/18/2021</a:t>
            </a:fld>
            <a:endParaRPr lang="en-US"/>
          </a:p>
        </p:txBody>
      </p:sp>
      <p:sp>
        <p:nvSpPr>
          <p:cNvPr id="9" name="Slide Number Placeholder 8"/>
          <p:cNvSpPr>
            <a:spLocks noGrp="1"/>
          </p:cNvSpPr>
          <p:nvPr>
            <p:ph type="sldNum" sz="quarter" idx="12"/>
          </p:nvPr>
        </p:nvSpPr>
        <p:spPr/>
        <p:txBody>
          <a:bodyPr/>
          <a:lstStyle/>
          <a:p>
            <a:fld id="{0B9D2460-DCB2-4DF1-9787-641E7D1791F1}" type="slidenum">
              <a:rPr lang="en-US" smtClean="0"/>
              <a:pPr/>
              <a:t>82</a:t>
            </a:fld>
            <a:endParaRPr lang="en-US"/>
          </a:p>
        </p:txBody>
      </p:sp>
    </p:spTree>
    <p:extLst>
      <p:ext uri="{BB962C8B-B14F-4D97-AF65-F5344CB8AC3E}">
        <p14:creationId xmlns:p14="http://schemas.microsoft.com/office/powerpoint/2010/main" val="25042452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800"/>
            <a:ext cx="8229600" cy="228600"/>
          </a:xfrm>
        </p:spPr>
        <p:txBody>
          <a:bodyPr>
            <a:normAutofit fontScale="90000"/>
          </a:bodyPr>
          <a:lstStyle/>
          <a:p>
            <a:endParaRPr lang="en-US" dirty="0"/>
          </a:p>
        </p:txBody>
      </p:sp>
      <p:pic>
        <p:nvPicPr>
          <p:cNvPr id="36867"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52400"/>
            <a:ext cx="8686800" cy="65532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EB190AD0-1DCC-4E7A-AC40-5197918F64CF}" type="datetime1">
              <a:rPr lang="en-US" smtClean="0"/>
              <a:pPr/>
              <a:t>5/18/2021</a:t>
            </a:fld>
            <a:endParaRPr lang="en-US"/>
          </a:p>
        </p:txBody>
      </p:sp>
      <p:sp>
        <p:nvSpPr>
          <p:cNvPr id="5" name="Slide Number Placeholder 4"/>
          <p:cNvSpPr>
            <a:spLocks noGrp="1"/>
          </p:cNvSpPr>
          <p:nvPr>
            <p:ph type="sldNum" sz="quarter" idx="12"/>
          </p:nvPr>
        </p:nvSpPr>
        <p:spPr/>
        <p:txBody>
          <a:bodyPr/>
          <a:lstStyle/>
          <a:p>
            <a:fld id="{0B9D2460-DCB2-4DF1-9787-641E7D1791F1}" type="slidenum">
              <a:rPr lang="en-US" smtClean="0"/>
              <a:pPr/>
              <a:t>83</a:t>
            </a:fld>
            <a:endParaRPr lang="en-US"/>
          </a:p>
        </p:txBody>
      </p:sp>
    </p:spTree>
    <p:extLst>
      <p:ext uri="{BB962C8B-B14F-4D97-AF65-F5344CB8AC3E}">
        <p14:creationId xmlns:p14="http://schemas.microsoft.com/office/powerpoint/2010/main" val="14694159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0"/>
            <a:ext cx="8229600" cy="914400"/>
          </a:xfrm>
        </p:spPr>
        <p:txBody>
          <a:bodyPr/>
          <a:lstStyle/>
          <a:p>
            <a:endParaRPr lang="en-US" dirty="0"/>
          </a:p>
        </p:txBody>
      </p:sp>
      <p:pic>
        <p:nvPicPr>
          <p:cNvPr id="37891"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6200" y="304800"/>
            <a:ext cx="8915400" cy="617219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A292DE08-41DB-4410-B946-6D37AB709515}" type="datetime1">
              <a:rPr lang="en-US" smtClean="0"/>
              <a:pPr/>
              <a:t>5/18/2021</a:t>
            </a:fld>
            <a:endParaRPr lang="en-US"/>
          </a:p>
        </p:txBody>
      </p:sp>
      <p:sp>
        <p:nvSpPr>
          <p:cNvPr id="5" name="Slide Number Placeholder 4"/>
          <p:cNvSpPr>
            <a:spLocks noGrp="1"/>
          </p:cNvSpPr>
          <p:nvPr>
            <p:ph type="sldNum" sz="quarter" idx="12"/>
          </p:nvPr>
        </p:nvSpPr>
        <p:spPr/>
        <p:txBody>
          <a:bodyPr/>
          <a:lstStyle/>
          <a:p>
            <a:fld id="{0B9D2460-DCB2-4DF1-9787-641E7D1791F1}" type="slidenum">
              <a:rPr lang="en-US" smtClean="0"/>
              <a:pPr/>
              <a:t>84</a:t>
            </a:fld>
            <a:endParaRPr lang="en-US"/>
          </a:p>
        </p:txBody>
      </p:sp>
    </p:spTree>
    <p:extLst>
      <p:ext uri="{BB962C8B-B14F-4D97-AF65-F5344CB8AC3E}">
        <p14:creationId xmlns:p14="http://schemas.microsoft.com/office/powerpoint/2010/main" val="41962724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914400"/>
          </a:xfrm>
        </p:spPr>
        <p:txBody>
          <a:bodyPr>
            <a:normAutofit/>
          </a:bodyPr>
          <a:lstStyle/>
          <a:p>
            <a:r>
              <a:rPr lang="en-GB" sz="2000" dirty="0"/>
              <a:t>Network representation of radiation exchange between surface </a:t>
            </a:r>
            <a:r>
              <a:rPr lang="en-GB" sz="2000" i="1" dirty="0"/>
              <a:t>i</a:t>
            </a:r>
            <a:r>
              <a:rPr lang="en-GB" sz="2000" dirty="0"/>
              <a:t> and the remaining surfaces of an enclosure</a:t>
            </a:r>
            <a:endParaRPr lang="en-US" sz="2000" dirty="0"/>
          </a:p>
        </p:txBody>
      </p:sp>
      <p:pic>
        <p:nvPicPr>
          <p:cNvPr id="38915"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685800"/>
            <a:ext cx="8686800" cy="601979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337B661D-B194-44EF-A4DF-25B220740DE6}" type="datetime1">
              <a:rPr lang="en-US" smtClean="0"/>
              <a:pPr/>
              <a:t>5/18/2021</a:t>
            </a:fld>
            <a:endParaRPr lang="en-US"/>
          </a:p>
        </p:txBody>
      </p:sp>
      <p:sp>
        <p:nvSpPr>
          <p:cNvPr id="5" name="Slide Number Placeholder 4"/>
          <p:cNvSpPr>
            <a:spLocks noGrp="1"/>
          </p:cNvSpPr>
          <p:nvPr>
            <p:ph type="sldNum" sz="quarter" idx="12"/>
          </p:nvPr>
        </p:nvSpPr>
        <p:spPr/>
        <p:txBody>
          <a:bodyPr/>
          <a:lstStyle/>
          <a:p>
            <a:fld id="{0B9D2460-DCB2-4DF1-9787-641E7D1791F1}" type="slidenum">
              <a:rPr lang="en-US" smtClean="0"/>
              <a:pPr/>
              <a:t>85</a:t>
            </a:fld>
            <a:endParaRPr lang="en-US"/>
          </a:p>
        </p:txBody>
      </p:sp>
    </p:spTree>
    <p:extLst>
      <p:ext uri="{BB962C8B-B14F-4D97-AF65-F5344CB8AC3E}">
        <p14:creationId xmlns:p14="http://schemas.microsoft.com/office/powerpoint/2010/main" val="13912506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563562"/>
          </a:xfrm>
        </p:spPr>
        <p:txBody>
          <a:bodyPr>
            <a:normAutofit/>
          </a:bodyPr>
          <a:lstStyle/>
          <a:p>
            <a:r>
              <a:rPr lang="en-GB" sz="2800" b="1" dirty="0">
                <a:solidFill>
                  <a:srgbClr val="FF0000"/>
                </a:solidFill>
              </a:rPr>
              <a:t>The Reradiating Surface</a:t>
            </a:r>
            <a:endParaRPr lang="en-US" sz="2800" b="1" dirty="0">
              <a:solidFill>
                <a:srgbClr val="FF0000"/>
              </a:solidFill>
            </a:endParaRPr>
          </a:p>
        </p:txBody>
      </p:sp>
      <p:sp>
        <p:nvSpPr>
          <p:cNvPr id="3" name="Content Placeholder 2"/>
          <p:cNvSpPr>
            <a:spLocks noGrp="1"/>
          </p:cNvSpPr>
          <p:nvPr>
            <p:ph idx="1"/>
          </p:nvPr>
        </p:nvSpPr>
        <p:spPr>
          <a:xfrm>
            <a:off x="457200" y="533400"/>
            <a:ext cx="8229600" cy="5592763"/>
          </a:xfrm>
        </p:spPr>
        <p:txBody>
          <a:bodyPr>
            <a:normAutofit/>
          </a:bodyPr>
          <a:lstStyle/>
          <a:p>
            <a:pPr algn="just"/>
            <a:r>
              <a:rPr lang="en-GB" sz="2600" dirty="0"/>
              <a:t>The assumption of a </a:t>
            </a:r>
            <a:r>
              <a:rPr lang="en-GB" sz="2600" i="1" dirty="0"/>
              <a:t>reradiating surface</a:t>
            </a:r>
            <a:r>
              <a:rPr lang="en-GB" sz="2600" dirty="0"/>
              <a:t> is common to many industrial applications. This idealised surface is characterised by </a:t>
            </a:r>
            <a:r>
              <a:rPr lang="en-GB" sz="2600" dirty="0">
                <a:solidFill>
                  <a:srgbClr val="FF0000"/>
                </a:solidFill>
              </a:rPr>
              <a:t>zero net radiation transfer (</a:t>
            </a:r>
            <a:r>
              <a:rPr lang="en-GB" sz="2600" i="1" dirty="0" err="1">
                <a:solidFill>
                  <a:srgbClr val="FF0000"/>
                </a:solidFill>
              </a:rPr>
              <a:t>q</a:t>
            </a:r>
            <a:r>
              <a:rPr lang="en-GB" sz="2600" i="1" baseline="-25000" dirty="0" err="1">
                <a:solidFill>
                  <a:srgbClr val="FF0000"/>
                </a:solidFill>
              </a:rPr>
              <a:t>i</a:t>
            </a:r>
            <a:r>
              <a:rPr lang="en-GB" sz="2600" baseline="-25000" dirty="0">
                <a:solidFill>
                  <a:srgbClr val="FF0000"/>
                </a:solidFill>
              </a:rPr>
              <a:t> </a:t>
            </a:r>
            <a:r>
              <a:rPr lang="en-GB" sz="2600" dirty="0">
                <a:solidFill>
                  <a:srgbClr val="FF0000"/>
                </a:solidFill>
              </a:rPr>
              <a:t>= 0)</a:t>
            </a:r>
            <a:r>
              <a:rPr lang="en-GB" sz="2600" dirty="0"/>
              <a:t>. </a:t>
            </a:r>
          </a:p>
          <a:p>
            <a:pPr algn="just"/>
            <a:r>
              <a:rPr lang="en-GB" sz="2600" dirty="0"/>
              <a:t>It is closely approached by real surfaces that are well insulated on one side and for which convection effects may be neglected on the opposite (radiating side). With </a:t>
            </a:r>
            <a:r>
              <a:rPr lang="en-GB" sz="2600" i="1" dirty="0" err="1"/>
              <a:t>q</a:t>
            </a:r>
            <a:r>
              <a:rPr lang="en-GB" sz="2600" i="1" baseline="-25000" dirty="0" err="1"/>
              <a:t>i</a:t>
            </a:r>
            <a:r>
              <a:rPr lang="en-GB" sz="2600" baseline="-25000" dirty="0"/>
              <a:t> </a:t>
            </a:r>
            <a:r>
              <a:rPr lang="en-GB" sz="2600" dirty="0"/>
              <a:t>= 0, if follows from Equations 3.51 and 3.54 that </a:t>
            </a:r>
            <a:r>
              <a:rPr lang="en-GB" sz="2600" i="1" dirty="0" err="1"/>
              <a:t>G</a:t>
            </a:r>
            <a:r>
              <a:rPr lang="en-GB" sz="2600" i="1" baseline="-25000" dirty="0" err="1"/>
              <a:t>i</a:t>
            </a:r>
            <a:r>
              <a:rPr lang="en-GB" sz="2600" baseline="-25000" dirty="0"/>
              <a:t> </a:t>
            </a:r>
            <a:r>
              <a:rPr lang="en-GB" sz="2600" dirty="0"/>
              <a:t>= </a:t>
            </a:r>
            <a:r>
              <a:rPr lang="en-GB" sz="2600" i="1" dirty="0" err="1"/>
              <a:t>J</a:t>
            </a:r>
            <a:r>
              <a:rPr lang="en-GB" sz="2600" i="1" baseline="-25000" dirty="0" err="1"/>
              <a:t>i</a:t>
            </a:r>
            <a:r>
              <a:rPr lang="en-GB" sz="2600" baseline="-25000" dirty="0"/>
              <a:t> </a:t>
            </a:r>
            <a:r>
              <a:rPr lang="en-GB" sz="2600" dirty="0"/>
              <a:t>= </a:t>
            </a:r>
            <a:r>
              <a:rPr lang="en-GB" sz="2600" i="1" dirty="0" err="1"/>
              <a:t>E</a:t>
            </a:r>
            <a:r>
              <a:rPr lang="en-GB" sz="2600" i="1" baseline="-25000" dirty="0" err="1"/>
              <a:t>bi</a:t>
            </a:r>
            <a:r>
              <a:rPr lang="en-GB" sz="2600" dirty="0"/>
              <a:t>. </a:t>
            </a:r>
            <a:r>
              <a:rPr lang="en-GB" sz="2600" dirty="0">
                <a:solidFill>
                  <a:srgbClr val="FF0000"/>
                </a:solidFill>
              </a:rPr>
              <a:t>Hence, if the radiosity of a reradiating surface is known, its temperature is readily determined</a:t>
            </a:r>
            <a:r>
              <a:rPr lang="en-GB" sz="2600" dirty="0"/>
              <a:t>.</a:t>
            </a:r>
          </a:p>
          <a:p>
            <a:pPr algn="just"/>
            <a:r>
              <a:rPr lang="en-GB" sz="2600" dirty="0"/>
              <a:t> In an enclosure, the equilibrium temperature of a reradiating surface is determined by its interaction with the other surfaces, and it is </a:t>
            </a:r>
            <a:r>
              <a:rPr lang="en-GB" sz="2600" i="1" dirty="0"/>
              <a:t>independent of the emissivity of the reradiating surface</a:t>
            </a:r>
            <a:r>
              <a:rPr lang="en-GB" sz="2600" dirty="0"/>
              <a:t>. </a:t>
            </a:r>
            <a:endParaRPr lang="en-US" sz="2600" dirty="0"/>
          </a:p>
          <a:p>
            <a:endParaRPr lang="en-US" dirty="0"/>
          </a:p>
        </p:txBody>
      </p:sp>
      <p:sp>
        <p:nvSpPr>
          <p:cNvPr id="4" name="Date Placeholder 3"/>
          <p:cNvSpPr>
            <a:spLocks noGrp="1"/>
          </p:cNvSpPr>
          <p:nvPr>
            <p:ph type="dt" sz="half" idx="10"/>
          </p:nvPr>
        </p:nvSpPr>
        <p:spPr/>
        <p:txBody>
          <a:bodyPr/>
          <a:lstStyle/>
          <a:p>
            <a:fld id="{2386B6C3-E536-4F79-9B28-55B9C5333892}" type="datetime1">
              <a:rPr lang="en-US" smtClean="0"/>
              <a:pPr/>
              <a:t>5/18/2021</a:t>
            </a:fld>
            <a:endParaRPr lang="en-US"/>
          </a:p>
        </p:txBody>
      </p:sp>
      <p:sp>
        <p:nvSpPr>
          <p:cNvPr id="5" name="Slide Number Placeholder 4"/>
          <p:cNvSpPr>
            <a:spLocks noGrp="1"/>
          </p:cNvSpPr>
          <p:nvPr>
            <p:ph type="sldNum" sz="quarter" idx="12"/>
          </p:nvPr>
        </p:nvSpPr>
        <p:spPr/>
        <p:txBody>
          <a:bodyPr/>
          <a:lstStyle/>
          <a:p>
            <a:fld id="{0B9D2460-DCB2-4DF1-9787-641E7D1791F1}" type="slidenum">
              <a:rPr lang="en-US" smtClean="0"/>
              <a:pPr/>
              <a:t>86</a:t>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63562"/>
          </a:xfrm>
        </p:spPr>
        <p:txBody>
          <a:bodyPr>
            <a:normAutofit/>
          </a:bodyPr>
          <a:lstStyle/>
          <a:p>
            <a:r>
              <a:rPr lang="en-GB" sz="2800" dirty="0"/>
              <a:t>The Reradiating Surface Cont’d</a:t>
            </a:r>
            <a:endParaRPr lang="en-US" sz="2800" dirty="0"/>
          </a:p>
        </p:txBody>
      </p:sp>
      <p:sp>
        <p:nvSpPr>
          <p:cNvPr id="3" name="Content Placeholder 2"/>
          <p:cNvSpPr>
            <a:spLocks noGrp="1"/>
          </p:cNvSpPr>
          <p:nvPr>
            <p:ph idx="1"/>
          </p:nvPr>
        </p:nvSpPr>
        <p:spPr>
          <a:xfrm>
            <a:off x="457200" y="685800"/>
            <a:ext cx="8229600" cy="5440363"/>
          </a:xfrm>
        </p:spPr>
        <p:txBody>
          <a:bodyPr/>
          <a:lstStyle/>
          <a:p>
            <a:endParaRPr lang="en-US" dirty="0"/>
          </a:p>
          <a:p>
            <a:endParaRPr lang="en-US" dirty="0"/>
          </a:p>
          <a:p>
            <a:endParaRPr lang="en-US" dirty="0"/>
          </a:p>
          <a:p>
            <a:endParaRPr lang="en-US" dirty="0"/>
          </a:p>
          <a:p>
            <a:endParaRPr lang="en-US" dirty="0"/>
          </a:p>
          <a:p>
            <a:endParaRPr lang="en-US" dirty="0"/>
          </a:p>
          <a:p>
            <a:pPr>
              <a:buNone/>
            </a:pPr>
            <a:r>
              <a:rPr lang="en-US" sz="1800" b="1" dirty="0"/>
              <a:t>A three surface enclosure with one         Corresponding radiation network  analysis</a:t>
            </a:r>
          </a:p>
          <a:p>
            <a:pPr>
              <a:buNone/>
            </a:pPr>
            <a:r>
              <a:rPr lang="en-US" sz="1800" dirty="0"/>
              <a:t>       </a:t>
            </a:r>
            <a:r>
              <a:rPr lang="en-US" sz="1800" b="1" dirty="0"/>
              <a:t>One surface reradiating</a:t>
            </a:r>
          </a:p>
        </p:txBody>
      </p:sp>
      <p:pic>
        <p:nvPicPr>
          <p:cNvPr id="48130" name="Picture 28"/>
          <p:cNvPicPr>
            <a:picLocks noChangeAspect="1" noChangeArrowheads="1"/>
          </p:cNvPicPr>
          <p:nvPr/>
        </p:nvPicPr>
        <p:blipFill>
          <a:blip r:embed="rId2">
            <a:lum bright="-20000" contrast="40000"/>
          </a:blip>
          <a:srcRect r="1067"/>
          <a:stretch>
            <a:fillRect/>
          </a:stretch>
        </p:blipFill>
        <p:spPr bwMode="auto">
          <a:xfrm>
            <a:off x="609600" y="685800"/>
            <a:ext cx="7772400" cy="3276600"/>
          </a:xfrm>
          <a:prstGeom prst="rect">
            <a:avLst/>
          </a:prstGeom>
          <a:noFill/>
          <a:ln w="9525">
            <a:noFill/>
            <a:miter lim="800000"/>
            <a:headEnd/>
            <a:tailEnd/>
          </a:ln>
        </p:spPr>
      </p:pic>
      <p:sp>
        <p:nvSpPr>
          <p:cNvPr id="5" name="Date Placeholder 4"/>
          <p:cNvSpPr>
            <a:spLocks noGrp="1"/>
          </p:cNvSpPr>
          <p:nvPr>
            <p:ph type="dt" sz="half" idx="10"/>
          </p:nvPr>
        </p:nvSpPr>
        <p:spPr/>
        <p:txBody>
          <a:bodyPr/>
          <a:lstStyle/>
          <a:p>
            <a:fld id="{5BF2F364-2E29-4783-BFC6-41CB5A8F1A17}" type="datetime1">
              <a:rPr lang="en-US" smtClean="0"/>
              <a:pPr/>
              <a:t>5/18/2021</a:t>
            </a:fld>
            <a:endParaRPr lang="en-US"/>
          </a:p>
        </p:txBody>
      </p:sp>
      <p:sp>
        <p:nvSpPr>
          <p:cNvPr id="6" name="Slide Number Placeholder 5"/>
          <p:cNvSpPr>
            <a:spLocks noGrp="1"/>
          </p:cNvSpPr>
          <p:nvPr>
            <p:ph type="sldNum" sz="quarter" idx="12"/>
          </p:nvPr>
        </p:nvSpPr>
        <p:spPr/>
        <p:txBody>
          <a:bodyPr/>
          <a:lstStyle/>
          <a:p>
            <a:fld id="{0B9D2460-DCB2-4DF1-9787-641E7D1791F1}" type="slidenum">
              <a:rPr lang="en-US" smtClean="0"/>
              <a:pPr/>
              <a:t>87</a:t>
            </a:fld>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76200"/>
          </a:xfrm>
        </p:spPr>
        <p:txBody>
          <a:bodyPr>
            <a:normAutofit fontScale="90000"/>
          </a:bodyPr>
          <a:lstStyle/>
          <a:p>
            <a:endParaRPr lang="en-US" dirty="0"/>
          </a:p>
        </p:txBody>
      </p:sp>
      <p:sp>
        <p:nvSpPr>
          <p:cNvPr id="3" name="Content Placeholder 2"/>
          <p:cNvSpPr>
            <a:spLocks noGrp="1"/>
          </p:cNvSpPr>
          <p:nvPr>
            <p:ph idx="1"/>
          </p:nvPr>
        </p:nvSpPr>
        <p:spPr>
          <a:xfrm>
            <a:off x="457200" y="228600"/>
            <a:ext cx="8229600" cy="6324600"/>
          </a:xfrm>
        </p:spPr>
        <p:txBody>
          <a:bodyPr>
            <a:normAutofit fontScale="85000" lnSpcReduction="10000"/>
          </a:bodyPr>
          <a:lstStyle/>
          <a:p>
            <a:pPr algn="just"/>
            <a:r>
              <a:rPr lang="en-GB" dirty="0"/>
              <a:t>A three-surface enclosure, for which the third surface, surface R, is reradiating, is shown in the figure above with the corresponding network. Note that is represented simply as q. Surface R is presumed to be well insulated and convection effects are assumed to be negligible. Hence, with </a:t>
            </a:r>
            <a:r>
              <a:rPr lang="en-GB" i="1" dirty="0" err="1"/>
              <a:t>q</a:t>
            </a:r>
            <a:r>
              <a:rPr lang="en-GB" i="1" baseline="-25000" dirty="0" err="1"/>
              <a:t>R</a:t>
            </a:r>
            <a:r>
              <a:rPr lang="en-GB" dirty="0"/>
              <a:t> = 0, the net radiation </a:t>
            </a:r>
            <a:r>
              <a:rPr lang="en-GB" i="1" dirty="0"/>
              <a:t>transfer</a:t>
            </a:r>
            <a:r>
              <a:rPr lang="en-GB" dirty="0"/>
              <a:t> from surface 1 must equal the net radiation transfer to surface 2. The network is a simple series-parallel arrangement, and from its analysis it is readily shown that:</a:t>
            </a:r>
            <a:endParaRPr lang="en-US" dirty="0"/>
          </a:p>
          <a:p>
            <a:pPr>
              <a:buNone/>
            </a:pPr>
            <a:r>
              <a:rPr lang="en-GB" dirty="0"/>
              <a:t> </a:t>
            </a:r>
          </a:p>
          <a:p>
            <a:endParaRPr lang="en-GB" dirty="0"/>
          </a:p>
          <a:p>
            <a:endParaRPr lang="en-GB" dirty="0"/>
          </a:p>
          <a:p>
            <a:endParaRPr lang="en-GB" dirty="0"/>
          </a:p>
          <a:p>
            <a:pPr>
              <a:buNone/>
            </a:pPr>
            <a:r>
              <a:rPr lang="en-GB" dirty="0"/>
              <a:t>.</a:t>
            </a:r>
            <a:endParaRPr lang="en-US" dirty="0"/>
          </a:p>
        </p:txBody>
      </p:sp>
      <p:sp>
        <p:nvSpPr>
          <p:cNvPr id="4915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9153" name="Object 1"/>
          <p:cNvGraphicFramePr>
            <a:graphicFrameLocks noChangeAspect="1"/>
          </p:cNvGraphicFramePr>
          <p:nvPr/>
        </p:nvGraphicFramePr>
        <p:xfrm>
          <a:off x="838200" y="4038600"/>
          <a:ext cx="7971692" cy="1219200"/>
        </p:xfrm>
        <a:graphic>
          <a:graphicData uri="http://schemas.openxmlformats.org/presentationml/2006/ole">
            <mc:AlternateContent xmlns:mc="http://schemas.openxmlformats.org/markup-compatibility/2006">
              <mc:Choice xmlns:v="urn:schemas-microsoft-com:vml" Requires="v">
                <p:oleObj name="Equation" r:id="rId2" imgW="3822700" imgH="660400" progId="Equation.3">
                  <p:embed/>
                </p:oleObj>
              </mc:Choice>
              <mc:Fallback>
                <p:oleObj name="Equation" r:id="rId2" imgW="3822700" imgH="660400" progId="Equation.3">
                  <p:embed/>
                  <p:pic>
                    <p:nvPicPr>
                      <p:cNvPr id="49153"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038600"/>
                        <a:ext cx="7971692"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Date Placeholder 5"/>
          <p:cNvSpPr>
            <a:spLocks noGrp="1"/>
          </p:cNvSpPr>
          <p:nvPr>
            <p:ph type="dt" sz="half" idx="10"/>
          </p:nvPr>
        </p:nvSpPr>
        <p:spPr/>
        <p:txBody>
          <a:bodyPr/>
          <a:lstStyle/>
          <a:p>
            <a:fld id="{10BA0F62-D34A-4D49-A4DD-FEEF7F4AAFAC}" type="datetime1">
              <a:rPr lang="en-US" smtClean="0"/>
              <a:pPr/>
              <a:t>5/18/2021</a:t>
            </a:fld>
            <a:endParaRPr lang="en-US"/>
          </a:p>
        </p:txBody>
      </p:sp>
      <p:sp>
        <p:nvSpPr>
          <p:cNvPr id="7" name="Slide Number Placeholder 6"/>
          <p:cNvSpPr>
            <a:spLocks noGrp="1"/>
          </p:cNvSpPr>
          <p:nvPr>
            <p:ph type="sldNum" sz="quarter" idx="12"/>
          </p:nvPr>
        </p:nvSpPr>
        <p:spPr/>
        <p:txBody>
          <a:bodyPr/>
          <a:lstStyle/>
          <a:p>
            <a:fld id="{0B9D2460-DCB2-4DF1-9787-641E7D1791F1}" type="slidenum">
              <a:rPr lang="en-US" smtClean="0"/>
              <a:pPr/>
              <a:t>88</a:t>
            </a:fld>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a:bodyPr>
          <a:lstStyle/>
          <a:p>
            <a:r>
              <a:rPr lang="en-US" sz="2800" dirty="0">
                <a:solidFill>
                  <a:srgbClr val="FF0000"/>
                </a:solidFill>
                <a:latin typeface="Arial Black" pitchFamily="34" charset="0"/>
              </a:rPr>
              <a:t>Reradiating Surfaces Cont’d </a:t>
            </a:r>
          </a:p>
        </p:txBody>
      </p:sp>
      <p:sp>
        <p:nvSpPr>
          <p:cNvPr id="3" name="Content Placeholder 2"/>
          <p:cNvSpPr>
            <a:spLocks noGrp="1"/>
          </p:cNvSpPr>
          <p:nvPr>
            <p:ph idx="1"/>
          </p:nvPr>
        </p:nvSpPr>
        <p:spPr>
          <a:xfrm>
            <a:off x="457200" y="609600"/>
            <a:ext cx="8229600" cy="5516563"/>
          </a:xfrm>
        </p:spPr>
        <p:txBody>
          <a:bodyPr>
            <a:normAutofit fontScale="92500"/>
          </a:bodyPr>
          <a:lstStyle/>
          <a:p>
            <a:pPr algn="just"/>
            <a:r>
              <a:rPr lang="en-GB" dirty="0"/>
              <a:t>Knowing that </a:t>
            </a:r>
            <a:r>
              <a:rPr lang="en-GB" i="1" dirty="0"/>
              <a:t>q</a:t>
            </a:r>
            <a:r>
              <a:rPr lang="en-GB" i="1" baseline="-25000" dirty="0"/>
              <a:t>1</a:t>
            </a:r>
            <a:r>
              <a:rPr lang="en-GB" i="1" dirty="0"/>
              <a:t> = -q</a:t>
            </a:r>
            <a:r>
              <a:rPr lang="en-GB" i="1" baseline="-25000" dirty="0"/>
              <a:t>2</a:t>
            </a:r>
            <a:r>
              <a:rPr lang="en-GB" dirty="0"/>
              <a:t>, Equation 4.20 may be applied to surfaces 1 and 2 to determine their </a:t>
            </a:r>
            <a:r>
              <a:rPr lang="en-GB" dirty="0" err="1"/>
              <a:t>radiosities</a:t>
            </a:r>
            <a:r>
              <a:rPr lang="en-GB" dirty="0"/>
              <a:t> </a:t>
            </a:r>
            <a:r>
              <a:rPr lang="en-GB" i="1" dirty="0"/>
              <a:t>J</a:t>
            </a:r>
            <a:r>
              <a:rPr lang="en-GB" i="1" baseline="-25000" dirty="0"/>
              <a:t>1</a:t>
            </a:r>
            <a:r>
              <a:rPr lang="en-GB" baseline="-25000" dirty="0"/>
              <a:t> </a:t>
            </a:r>
            <a:r>
              <a:rPr lang="en-GB" dirty="0"/>
              <a:t>and </a:t>
            </a:r>
            <a:r>
              <a:rPr lang="en-GB" i="1" dirty="0"/>
              <a:t>J</a:t>
            </a:r>
            <a:r>
              <a:rPr lang="en-GB" i="1" baseline="-25000" dirty="0"/>
              <a:t>2</a:t>
            </a:r>
            <a:r>
              <a:rPr lang="en-GB" dirty="0"/>
              <a:t>. Knowing </a:t>
            </a:r>
            <a:r>
              <a:rPr lang="en-GB" i="1" dirty="0"/>
              <a:t>J</a:t>
            </a:r>
            <a:r>
              <a:rPr lang="en-GB" i="1" baseline="-25000" dirty="0"/>
              <a:t>1</a:t>
            </a:r>
            <a:r>
              <a:rPr lang="en-GB" dirty="0"/>
              <a:t> and </a:t>
            </a:r>
            <a:r>
              <a:rPr lang="en-GB" i="1" dirty="0"/>
              <a:t>J</a:t>
            </a:r>
            <a:r>
              <a:rPr lang="en-GB" i="1" baseline="-25000" dirty="0"/>
              <a:t>2</a:t>
            </a:r>
            <a:r>
              <a:rPr lang="en-GB" dirty="0"/>
              <a:t>, and the geometrical resistances, the </a:t>
            </a:r>
            <a:r>
              <a:rPr lang="en-GB" dirty="0" err="1"/>
              <a:t>radiosity</a:t>
            </a:r>
            <a:r>
              <a:rPr lang="en-GB" dirty="0"/>
              <a:t> of the reradiating surface </a:t>
            </a:r>
            <a:r>
              <a:rPr lang="en-GB" i="1" dirty="0"/>
              <a:t>J</a:t>
            </a:r>
            <a:r>
              <a:rPr lang="en-GB" i="1" baseline="-25000" dirty="0"/>
              <a:t>R</a:t>
            </a:r>
            <a:r>
              <a:rPr lang="en-GB" dirty="0"/>
              <a:t> may be determined from the radiation balance:</a:t>
            </a:r>
            <a:endParaRPr lang="en-US" dirty="0"/>
          </a:p>
          <a:p>
            <a:pPr>
              <a:buNone/>
            </a:pPr>
            <a:endParaRPr lang="en-GB" dirty="0"/>
          </a:p>
          <a:p>
            <a:pPr>
              <a:buNone/>
            </a:pPr>
            <a:endParaRPr lang="en-GB" dirty="0"/>
          </a:p>
          <a:p>
            <a:pPr>
              <a:buNone/>
            </a:pPr>
            <a:r>
              <a:rPr lang="en-GB" dirty="0"/>
              <a:t>                                                                                                    </a:t>
            </a:r>
            <a:endParaRPr lang="en-US" dirty="0"/>
          </a:p>
          <a:p>
            <a:r>
              <a:rPr lang="en-GB" dirty="0"/>
              <a:t>The temperature of the reradiating surface may then be determined from the requirement that  .</a:t>
            </a:r>
            <a:endParaRPr lang="en-US" dirty="0"/>
          </a:p>
          <a:p>
            <a:endParaRPr lang="en-US" dirty="0"/>
          </a:p>
        </p:txBody>
      </p:sp>
      <p:sp>
        <p:nvSpPr>
          <p:cNvPr id="542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4273" name="Object 1"/>
          <p:cNvGraphicFramePr>
            <a:graphicFrameLocks noChangeAspect="1"/>
          </p:cNvGraphicFramePr>
          <p:nvPr/>
        </p:nvGraphicFramePr>
        <p:xfrm>
          <a:off x="990600" y="3505200"/>
          <a:ext cx="7528560" cy="1447800"/>
        </p:xfrm>
        <a:graphic>
          <a:graphicData uri="http://schemas.openxmlformats.org/presentationml/2006/ole">
            <mc:AlternateContent xmlns:mc="http://schemas.openxmlformats.org/markup-compatibility/2006">
              <mc:Choice xmlns:v="urn:schemas-microsoft-com:vml" Requires="v">
                <p:oleObj name="Equation" r:id="rId2" imgW="1473200" imgH="444500" progId="Equation.3">
                  <p:embed/>
                </p:oleObj>
              </mc:Choice>
              <mc:Fallback>
                <p:oleObj name="Equation" r:id="rId2" imgW="1473200" imgH="444500" progId="Equation.3">
                  <p:embed/>
                  <p:pic>
                    <p:nvPicPr>
                      <p:cNvPr id="54273"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505200"/>
                        <a:ext cx="7528560" cy="144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Date Placeholder 5"/>
          <p:cNvSpPr>
            <a:spLocks noGrp="1"/>
          </p:cNvSpPr>
          <p:nvPr>
            <p:ph type="dt" sz="half" idx="10"/>
          </p:nvPr>
        </p:nvSpPr>
        <p:spPr/>
        <p:txBody>
          <a:bodyPr/>
          <a:lstStyle/>
          <a:p>
            <a:fld id="{7C8C3166-9BC1-4747-A7D4-183D5A1B0F4D}" type="datetime1">
              <a:rPr lang="en-US" smtClean="0"/>
              <a:pPr/>
              <a:t>5/18/2021</a:t>
            </a:fld>
            <a:endParaRPr lang="en-US"/>
          </a:p>
        </p:txBody>
      </p:sp>
      <p:sp>
        <p:nvSpPr>
          <p:cNvPr id="7" name="Slide Number Placeholder 6"/>
          <p:cNvSpPr>
            <a:spLocks noGrp="1"/>
          </p:cNvSpPr>
          <p:nvPr>
            <p:ph type="sldNum" sz="quarter" idx="12"/>
          </p:nvPr>
        </p:nvSpPr>
        <p:spPr/>
        <p:txBody>
          <a:bodyPr/>
          <a:lstStyle/>
          <a:p>
            <a:fld id="{0B9D2460-DCB2-4DF1-9787-641E7D1791F1}" type="slidenum">
              <a:rPr lang="en-US" smtClean="0"/>
              <a:pPr/>
              <a:t>89</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14400"/>
          </a:xfrm>
        </p:spPr>
        <p:txBody>
          <a:bodyPr>
            <a:normAutofit fontScale="90000"/>
          </a:bodyPr>
          <a:lstStyle/>
          <a:p>
            <a:r>
              <a:rPr lang="en-US" sz="2800" dirty="0"/>
              <a:t>Variation of spectral black body emissive power with wavelength</a:t>
            </a:r>
          </a:p>
        </p:txBody>
      </p:sp>
      <p:sp>
        <p:nvSpPr>
          <p:cNvPr id="3" name="Content Placeholder 2"/>
          <p:cNvSpPr>
            <a:spLocks noGrp="1"/>
          </p:cNvSpPr>
          <p:nvPr>
            <p:ph idx="1"/>
          </p:nvPr>
        </p:nvSpPr>
        <p:spPr>
          <a:xfrm>
            <a:off x="457200" y="1143000"/>
            <a:ext cx="8229600" cy="5715000"/>
          </a:xfrm>
        </p:spPr>
        <p:txBody>
          <a:bodyPr/>
          <a:lstStyle/>
          <a:p>
            <a:r>
              <a:rPr lang="en-US" dirty="0"/>
              <a:t>Figure 30.</a:t>
            </a:r>
          </a:p>
        </p:txBody>
      </p:sp>
      <p:pic>
        <p:nvPicPr>
          <p:cNvPr id="32770" name="Picture 52" descr="9-9"/>
          <p:cNvPicPr>
            <a:picLocks noChangeAspect="1" noChangeArrowheads="1"/>
          </p:cNvPicPr>
          <p:nvPr/>
        </p:nvPicPr>
        <p:blipFill>
          <a:blip r:embed="rId2">
            <a:lum bright="-20000" contrast="40000"/>
          </a:blip>
          <a:srcRect/>
          <a:stretch>
            <a:fillRect/>
          </a:stretch>
        </p:blipFill>
        <p:spPr bwMode="auto">
          <a:xfrm>
            <a:off x="1981200" y="1600200"/>
            <a:ext cx="4648200" cy="5105400"/>
          </a:xfrm>
          <a:prstGeom prst="rect">
            <a:avLst/>
          </a:prstGeom>
          <a:noFill/>
          <a:ln w="9525">
            <a:noFill/>
            <a:miter lim="800000"/>
            <a:headEnd/>
            <a:tailEnd/>
          </a:ln>
        </p:spPr>
      </p:pic>
      <p:sp>
        <p:nvSpPr>
          <p:cNvPr id="5" name="Date Placeholder 4"/>
          <p:cNvSpPr>
            <a:spLocks noGrp="1"/>
          </p:cNvSpPr>
          <p:nvPr>
            <p:ph type="dt" sz="half" idx="10"/>
          </p:nvPr>
        </p:nvSpPr>
        <p:spPr/>
        <p:txBody>
          <a:bodyPr/>
          <a:lstStyle/>
          <a:p>
            <a:fld id="{B9228112-0F6B-4BEE-A24E-A0AD5C17D124}" type="datetime1">
              <a:rPr lang="en-US" smtClean="0"/>
              <a:t>5/18/2021</a:t>
            </a:fld>
            <a:endParaRPr lang="en-US"/>
          </a:p>
        </p:txBody>
      </p:sp>
      <p:sp>
        <p:nvSpPr>
          <p:cNvPr id="6" name="Slide Number Placeholder 5"/>
          <p:cNvSpPr>
            <a:spLocks noGrp="1"/>
          </p:cNvSpPr>
          <p:nvPr>
            <p:ph type="sldNum" sz="quarter" idx="12"/>
          </p:nvPr>
        </p:nvSpPr>
        <p:spPr/>
        <p:txBody>
          <a:bodyPr/>
          <a:lstStyle/>
          <a:p>
            <a:fld id="{FB76A10A-FB51-4AAA-AE6A-62DD864F5B7D}" type="slidenum">
              <a:rPr lang="en-US" smtClean="0"/>
              <a:pPr/>
              <a:t>9</a:t>
            </a:fld>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normAutofit fontScale="90000"/>
          </a:bodyPr>
          <a:lstStyle/>
          <a:p>
            <a:r>
              <a:rPr lang="en-GB" sz="3100" b="1" dirty="0">
                <a:solidFill>
                  <a:srgbClr val="FF0000"/>
                </a:solidFill>
              </a:rPr>
              <a:t>Worked Example 3.14</a:t>
            </a:r>
            <a:br>
              <a:rPr lang="en-US" dirty="0"/>
            </a:br>
            <a:endParaRPr lang="en-US" dirty="0"/>
          </a:p>
        </p:txBody>
      </p:sp>
      <p:sp>
        <p:nvSpPr>
          <p:cNvPr id="3" name="Content Placeholder 2"/>
          <p:cNvSpPr>
            <a:spLocks noGrp="1"/>
          </p:cNvSpPr>
          <p:nvPr>
            <p:ph idx="1"/>
          </p:nvPr>
        </p:nvSpPr>
        <p:spPr>
          <a:xfrm>
            <a:off x="457200" y="457200"/>
            <a:ext cx="8229600" cy="5668963"/>
          </a:xfrm>
        </p:spPr>
        <p:txBody>
          <a:bodyPr>
            <a:normAutofit fontScale="85000" lnSpcReduction="10000"/>
          </a:bodyPr>
          <a:lstStyle/>
          <a:p>
            <a:pPr algn="just"/>
            <a:r>
              <a:rPr lang="en-US" dirty="0"/>
              <a:t>Consider a circular furnace that is 0.3 m long and 0.3 m in diameter. The two ends have diffuse, grey surfaces that are maintained at 400 and 500 K with </a:t>
            </a:r>
            <a:r>
              <a:rPr lang="en-US" dirty="0" err="1"/>
              <a:t>emissivities</a:t>
            </a:r>
            <a:r>
              <a:rPr lang="en-US" dirty="0"/>
              <a:t> of 0.4 and 0.5, respectively. The lateral surface is also diffuse and grey with an emissivity of 0.8 and a temperature of 800 K. Determine the net radiation heat transfer from each of the surfaces.</a:t>
            </a:r>
          </a:p>
          <a:p>
            <a:pPr>
              <a:buNone/>
            </a:pPr>
            <a:r>
              <a:rPr lang="en-US" b="1" dirty="0"/>
              <a:t> </a:t>
            </a:r>
            <a:endParaRPr lang="en-US" dirty="0"/>
          </a:p>
          <a:p>
            <a:pPr>
              <a:buNone/>
            </a:pPr>
            <a:r>
              <a:rPr lang="en-US" b="1" dirty="0">
                <a:solidFill>
                  <a:srgbClr val="FF0000"/>
                </a:solidFill>
              </a:rPr>
              <a:t>SOLUTION</a:t>
            </a:r>
            <a:endParaRPr lang="en-US" dirty="0">
              <a:solidFill>
                <a:srgbClr val="FF0000"/>
              </a:solidFill>
            </a:endParaRPr>
          </a:p>
          <a:p>
            <a:pPr algn="just"/>
            <a:r>
              <a:rPr lang="en-US" dirty="0"/>
              <a:t>Known</a:t>
            </a:r>
            <a:r>
              <a:rPr lang="en-US" b="1" dirty="0"/>
              <a:t>: </a:t>
            </a:r>
            <a:r>
              <a:rPr lang="en-US" dirty="0"/>
              <a:t>Circular furnace with prescribed temperatures and </a:t>
            </a:r>
            <a:r>
              <a:rPr lang="en-US" dirty="0" err="1"/>
              <a:t>emissivities</a:t>
            </a:r>
            <a:r>
              <a:rPr lang="en-US" dirty="0"/>
              <a:t> of the lateral and end surfaces.</a:t>
            </a:r>
          </a:p>
          <a:p>
            <a:pPr algn="just"/>
            <a:r>
              <a:rPr lang="en-US" dirty="0"/>
              <a:t>Find</a:t>
            </a:r>
            <a:r>
              <a:rPr lang="en-US" b="1" dirty="0"/>
              <a:t>: </a:t>
            </a:r>
            <a:r>
              <a:rPr lang="en-US" dirty="0"/>
              <a:t>Net </a:t>
            </a:r>
            <a:r>
              <a:rPr lang="en-US" dirty="0" err="1"/>
              <a:t>radiative</a:t>
            </a:r>
            <a:r>
              <a:rPr lang="en-US" dirty="0"/>
              <a:t> heat transfer from each surface</a:t>
            </a:r>
          </a:p>
        </p:txBody>
      </p:sp>
      <p:sp>
        <p:nvSpPr>
          <p:cNvPr id="4" name="Date Placeholder 3"/>
          <p:cNvSpPr>
            <a:spLocks noGrp="1"/>
          </p:cNvSpPr>
          <p:nvPr>
            <p:ph type="dt" sz="half" idx="10"/>
          </p:nvPr>
        </p:nvSpPr>
        <p:spPr/>
        <p:txBody>
          <a:bodyPr/>
          <a:lstStyle/>
          <a:p>
            <a:fld id="{0F80047A-1BE2-4AF2-A3EB-D88150D1D064}" type="datetime1">
              <a:rPr lang="en-US" smtClean="0"/>
              <a:pPr/>
              <a:t>5/18/2021</a:t>
            </a:fld>
            <a:endParaRPr lang="en-US"/>
          </a:p>
        </p:txBody>
      </p:sp>
      <p:sp>
        <p:nvSpPr>
          <p:cNvPr id="5" name="Slide Number Placeholder 4"/>
          <p:cNvSpPr>
            <a:spLocks noGrp="1"/>
          </p:cNvSpPr>
          <p:nvPr>
            <p:ph type="sldNum" sz="quarter" idx="12"/>
          </p:nvPr>
        </p:nvSpPr>
        <p:spPr/>
        <p:txBody>
          <a:bodyPr/>
          <a:lstStyle/>
          <a:p>
            <a:fld id="{0B9D2460-DCB2-4DF1-9787-641E7D1791F1}" type="slidenum">
              <a:rPr lang="en-US" smtClean="0"/>
              <a:pPr/>
              <a:t>90</a:t>
            </a:fld>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609600"/>
          </a:xfrm>
        </p:spPr>
        <p:txBody>
          <a:bodyPr>
            <a:normAutofit/>
          </a:bodyPr>
          <a:lstStyle/>
          <a:p>
            <a:r>
              <a:rPr lang="en-US" sz="2800" dirty="0">
                <a:solidFill>
                  <a:srgbClr val="FF0000"/>
                </a:solidFill>
                <a:latin typeface="Arial Black" pitchFamily="34" charset="0"/>
              </a:rPr>
              <a:t>Solution Cont’d</a:t>
            </a:r>
          </a:p>
        </p:txBody>
      </p:sp>
      <p:sp>
        <p:nvSpPr>
          <p:cNvPr id="3" name="Content Placeholder 2"/>
          <p:cNvSpPr>
            <a:spLocks noGrp="1"/>
          </p:cNvSpPr>
          <p:nvPr>
            <p:ph idx="1"/>
          </p:nvPr>
        </p:nvSpPr>
        <p:spPr>
          <a:xfrm>
            <a:off x="457200" y="609600"/>
            <a:ext cx="8229600" cy="5516563"/>
          </a:xfrm>
        </p:spPr>
        <p:txBody>
          <a:bodyPr>
            <a:normAutofit fontScale="62500" lnSpcReduction="20000"/>
          </a:bodyPr>
          <a:lstStyle/>
          <a:p>
            <a:endParaRPr lang="en-GB" dirty="0"/>
          </a:p>
          <a:p>
            <a:r>
              <a:rPr lang="en-GB" dirty="0"/>
              <a:t> </a:t>
            </a:r>
            <a:endParaRPr lang="en-US" dirty="0"/>
          </a:p>
          <a:p>
            <a:endParaRPr lang="en-US" b="1" dirty="0"/>
          </a:p>
          <a:p>
            <a:endParaRPr lang="en-US" b="1" dirty="0"/>
          </a:p>
          <a:p>
            <a:endParaRPr lang="en-US" b="1" dirty="0"/>
          </a:p>
          <a:p>
            <a:endParaRPr lang="en-US" b="1" dirty="0"/>
          </a:p>
          <a:p>
            <a:r>
              <a:rPr lang="en-US" b="1" dirty="0"/>
              <a:t>ASSUMPTIONS: </a:t>
            </a:r>
            <a:r>
              <a:rPr lang="en-US" dirty="0"/>
              <a:t>(1) Surfaces are isothermal and diffuse-gray.</a:t>
            </a:r>
            <a:r>
              <a:rPr lang="en-US" b="1" dirty="0"/>
              <a:t> </a:t>
            </a:r>
            <a:endParaRPr lang="en-US" dirty="0"/>
          </a:p>
          <a:p>
            <a:r>
              <a:rPr lang="en-US" b="1" dirty="0"/>
              <a:t>ANALYSIS: </a:t>
            </a:r>
            <a:r>
              <a:rPr lang="en-US" dirty="0"/>
              <a:t>To calculate the net radiation heat transfer from each surface, we need to determine its </a:t>
            </a:r>
            <a:r>
              <a:rPr lang="en-US" dirty="0" err="1"/>
              <a:t>radiosity</a:t>
            </a:r>
            <a:r>
              <a:rPr lang="en-US" dirty="0"/>
              <a:t>. First, evaluate terms which will be required. The radiation network is the same as in Figure 65.</a:t>
            </a:r>
          </a:p>
          <a:p>
            <a:endParaRPr lang="en-US" dirty="0"/>
          </a:p>
          <a:p>
            <a:endParaRPr lang="en-US" dirty="0"/>
          </a:p>
          <a:p>
            <a:endParaRPr lang="en-US" dirty="0"/>
          </a:p>
          <a:p>
            <a:pPr>
              <a:buNone/>
            </a:pPr>
            <a:r>
              <a:rPr lang="en-US" dirty="0"/>
              <a:t> </a:t>
            </a:r>
          </a:p>
          <a:p>
            <a:pPr>
              <a:buNone/>
            </a:pPr>
            <a:endParaRPr lang="en-US" dirty="0"/>
          </a:p>
          <a:p>
            <a:pPr>
              <a:buNone/>
            </a:pPr>
            <a:r>
              <a:rPr lang="en-US" dirty="0"/>
              <a:t>The view factor F</a:t>
            </a:r>
            <a:r>
              <a:rPr lang="en-US" baseline="-25000" dirty="0"/>
              <a:t>12</a:t>
            </a:r>
            <a:r>
              <a:rPr lang="en-US" dirty="0"/>
              <a:t> results from Figure 44 with L/r</a:t>
            </a:r>
            <a:r>
              <a:rPr lang="en-US" baseline="-25000" dirty="0"/>
              <a:t>1</a:t>
            </a:r>
            <a:r>
              <a:rPr lang="en-US" dirty="0"/>
              <a:t> = 2 and r</a:t>
            </a:r>
            <a:r>
              <a:rPr lang="en-US" baseline="-25000" dirty="0"/>
              <a:t>2</a:t>
            </a:r>
            <a:r>
              <a:rPr lang="en-US" dirty="0"/>
              <a:t>/L = 0.5. The radiation balances using Eq. 4.40, omitting units for convenience, are:</a:t>
            </a:r>
          </a:p>
          <a:p>
            <a:endParaRPr lang="en-US" dirty="0"/>
          </a:p>
        </p:txBody>
      </p:sp>
      <p:pic>
        <p:nvPicPr>
          <p:cNvPr id="55298" name="Picture 2"/>
          <p:cNvPicPr>
            <a:picLocks noChangeAspect="1" noChangeArrowheads="1"/>
          </p:cNvPicPr>
          <p:nvPr/>
        </p:nvPicPr>
        <p:blipFill>
          <a:blip r:embed="rId2"/>
          <a:srcRect/>
          <a:stretch>
            <a:fillRect/>
          </a:stretch>
        </p:blipFill>
        <p:spPr bwMode="auto">
          <a:xfrm>
            <a:off x="914400" y="609600"/>
            <a:ext cx="6858000" cy="1828800"/>
          </a:xfrm>
          <a:prstGeom prst="rect">
            <a:avLst/>
          </a:prstGeom>
          <a:noFill/>
          <a:ln w="9525">
            <a:noFill/>
            <a:miter lim="800000"/>
            <a:headEnd/>
            <a:tailEnd/>
          </a:ln>
        </p:spPr>
      </p:pic>
      <p:pic>
        <p:nvPicPr>
          <p:cNvPr id="55299" name="Picture 3"/>
          <p:cNvPicPr>
            <a:picLocks noChangeAspect="1" noChangeArrowheads="1"/>
          </p:cNvPicPr>
          <p:nvPr/>
        </p:nvPicPr>
        <p:blipFill>
          <a:blip r:embed="rId3"/>
          <a:srcRect/>
          <a:stretch>
            <a:fillRect/>
          </a:stretch>
        </p:blipFill>
        <p:spPr bwMode="auto">
          <a:xfrm>
            <a:off x="762000" y="3581400"/>
            <a:ext cx="6705600" cy="1143000"/>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59A07006-928C-4A26-9220-7C8FA7028747}" type="datetime1">
              <a:rPr lang="en-US" smtClean="0"/>
              <a:pPr/>
              <a:t>5/18/2021</a:t>
            </a:fld>
            <a:endParaRPr lang="en-US"/>
          </a:p>
        </p:txBody>
      </p:sp>
      <p:sp>
        <p:nvSpPr>
          <p:cNvPr id="7" name="Slide Number Placeholder 6"/>
          <p:cNvSpPr>
            <a:spLocks noGrp="1"/>
          </p:cNvSpPr>
          <p:nvPr>
            <p:ph type="sldNum" sz="quarter" idx="12"/>
          </p:nvPr>
        </p:nvSpPr>
        <p:spPr/>
        <p:txBody>
          <a:bodyPr/>
          <a:lstStyle/>
          <a:p>
            <a:fld id="{0B9D2460-DCB2-4DF1-9787-641E7D1791F1}" type="slidenum">
              <a:rPr lang="en-US" smtClean="0"/>
              <a:pPr/>
              <a:t>91</a:t>
            </a:fld>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normAutofit fontScale="90000"/>
          </a:bodyPr>
          <a:lstStyle/>
          <a:p>
            <a:r>
              <a:rPr lang="en-US" dirty="0">
                <a:solidFill>
                  <a:srgbClr val="FF0000"/>
                </a:solidFill>
                <a:latin typeface="Arial Black" pitchFamily="34" charset="0"/>
              </a:rPr>
              <a:t>Solution Cont’d</a:t>
            </a:r>
          </a:p>
        </p:txBody>
      </p:sp>
      <p:sp>
        <p:nvSpPr>
          <p:cNvPr id="3" name="Content Placeholder 2"/>
          <p:cNvSpPr>
            <a:spLocks noGrp="1"/>
          </p:cNvSpPr>
          <p:nvPr>
            <p:ph idx="1"/>
          </p:nvPr>
        </p:nvSpPr>
        <p:spPr>
          <a:xfrm>
            <a:off x="457200" y="838200"/>
            <a:ext cx="8458200" cy="6019800"/>
          </a:xfrm>
        </p:spPr>
        <p:txBody>
          <a:bodyPr>
            <a:normAutofit/>
          </a:bodyPr>
          <a:lstStyle/>
          <a:p>
            <a:r>
              <a:rPr lang="en-US" sz="2000" dirty="0"/>
              <a:t>The radiation balances using eq.4.40(page153),and omitting units for convenience are: </a:t>
            </a:r>
          </a:p>
        </p:txBody>
      </p:sp>
      <p:pic>
        <p:nvPicPr>
          <p:cNvPr id="56322" name="Picture 2"/>
          <p:cNvPicPr>
            <a:picLocks noChangeAspect="1" noChangeArrowheads="1"/>
          </p:cNvPicPr>
          <p:nvPr/>
        </p:nvPicPr>
        <p:blipFill>
          <a:blip r:embed="rId2"/>
          <a:srcRect/>
          <a:stretch>
            <a:fillRect/>
          </a:stretch>
        </p:blipFill>
        <p:spPr bwMode="auto">
          <a:xfrm>
            <a:off x="228600" y="1676400"/>
            <a:ext cx="8686800" cy="4648200"/>
          </a:xfrm>
          <a:prstGeom prst="rect">
            <a:avLst/>
          </a:prstGeom>
          <a:noFill/>
          <a:ln w="9525">
            <a:noFill/>
            <a:miter lim="800000"/>
            <a:headEnd/>
            <a:tailEnd/>
          </a:ln>
        </p:spPr>
      </p:pic>
      <p:sp>
        <p:nvSpPr>
          <p:cNvPr id="5" name="Date Placeholder 4"/>
          <p:cNvSpPr>
            <a:spLocks noGrp="1"/>
          </p:cNvSpPr>
          <p:nvPr>
            <p:ph type="dt" sz="half" idx="10"/>
          </p:nvPr>
        </p:nvSpPr>
        <p:spPr/>
        <p:txBody>
          <a:bodyPr/>
          <a:lstStyle/>
          <a:p>
            <a:fld id="{2E112DAC-7AE8-49B0-BD88-DD49B0723854}" type="datetime1">
              <a:rPr lang="en-US" smtClean="0"/>
              <a:pPr/>
              <a:t>5/18/2021</a:t>
            </a:fld>
            <a:endParaRPr lang="en-US"/>
          </a:p>
        </p:txBody>
      </p:sp>
      <p:sp>
        <p:nvSpPr>
          <p:cNvPr id="6" name="Slide Number Placeholder 5"/>
          <p:cNvSpPr>
            <a:spLocks noGrp="1"/>
          </p:cNvSpPr>
          <p:nvPr>
            <p:ph type="sldNum" sz="quarter" idx="12"/>
          </p:nvPr>
        </p:nvSpPr>
        <p:spPr/>
        <p:txBody>
          <a:bodyPr/>
          <a:lstStyle/>
          <a:p>
            <a:fld id="{0B9D2460-DCB2-4DF1-9787-641E7D1791F1}" type="slidenum">
              <a:rPr lang="en-US" smtClean="0"/>
              <a:pPr/>
              <a:t>92</a:t>
            </a:fld>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2"/>
          </a:xfrm>
        </p:spPr>
        <p:txBody>
          <a:bodyPr>
            <a:normAutofit fontScale="90000"/>
          </a:bodyPr>
          <a:lstStyle/>
          <a:p>
            <a:r>
              <a:rPr lang="en-US" dirty="0">
                <a:solidFill>
                  <a:srgbClr val="FF0000"/>
                </a:solidFill>
                <a:latin typeface="Arial Black" pitchFamily="34" charset="0"/>
              </a:rPr>
              <a:t>Solution Ends</a:t>
            </a:r>
          </a:p>
        </p:txBody>
      </p:sp>
      <p:sp>
        <p:nvSpPr>
          <p:cNvPr id="3" name="Content Placeholder 2"/>
          <p:cNvSpPr>
            <a:spLocks noGrp="1"/>
          </p:cNvSpPr>
          <p:nvPr>
            <p:ph idx="1"/>
          </p:nvPr>
        </p:nvSpPr>
        <p:spPr>
          <a:xfrm>
            <a:off x="457200" y="685800"/>
            <a:ext cx="8229600" cy="5440363"/>
          </a:xfrm>
        </p:spPr>
        <p:txBody>
          <a:bodyPr>
            <a:normAutofit fontScale="85000" lnSpcReduction="20000"/>
          </a:bodyPr>
          <a:lstStyle/>
          <a:p>
            <a:r>
              <a:rPr lang="en-US" dirty="0"/>
              <a:t>Using Eq. 4.37, the net radiation heat transfer for each surface follows:</a:t>
            </a:r>
          </a:p>
          <a:p>
            <a:r>
              <a:rPr lang="en-US" b="1" dirty="0"/>
              <a:t> </a:t>
            </a:r>
            <a:endParaRPr lang="en-US" dirty="0"/>
          </a:p>
          <a:p>
            <a:endParaRPr lang="en-US" u="sng" dirty="0"/>
          </a:p>
          <a:p>
            <a:endParaRPr lang="en-US" u="sng" dirty="0"/>
          </a:p>
          <a:p>
            <a:endParaRPr lang="en-US" u="sng" dirty="0"/>
          </a:p>
          <a:p>
            <a:endParaRPr lang="en-US" u="sng" dirty="0"/>
          </a:p>
          <a:p>
            <a:endParaRPr lang="en-US" u="sng" dirty="0"/>
          </a:p>
          <a:p>
            <a:endParaRPr lang="en-US" u="sng" dirty="0"/>
          </a:p>
          <a:p>
            <a:r>
              <a:rPr lang="en-US" u="sng" dirty="0"/>
              <a:t>Comments</a:t>
            </a:r>
            <a:r>
              <a:rPr lang="en-US" dirty="0"/>
              <a:t>:</a:t>
            </a:r>
            <a:r>
              <a:rPr lang="en-US" b="1" dirty="0"/>
              <a:t> </a:t>
            </a:r>
            <a:r>
              <a:rPr lang="en-US" dirty="0"/>
              <a:t>Note that           . Also, note that J</a:t>
            </a:r>
            <a:r>
              <a:rPr lang="en-US" baseline="-25000" dirty="0"/>
              <a:t>2</a:t>
            </a:r>
            <a:r>
              <a:rPr lang="en-US" dirty="0"/>
              <a:t> &lt; J</a:t>
            </a:r>
            <a:r>
              <a:rPr lang="en-US" baseline="-25000" dirty="0"/>
              <a:t>1</a:t>
            </a:r>
            <a:r>
              <a:rPr lang="en-US" dirty="0"/>
              <a:t> despite the fact that T</a:t>
            </a:r>
            <a:r>
              <a:rPr lang="en-US" baseline="-25000" dirty="0"/>
              <a:t>2</a:t>
            </a:r>
            <a:r>
              <a:rPr lang="en-US" dirty="0"/>
              <a:t> &gt; T</a:t>
            </a:r>
            <a:r>
              <a:rPr lang="en-US" baseline="-25000" dirty="0"/>
              <a:t>1</a:t>
            </a:r>
            <a:r>
              <a:rPr lang="en-US" dirty="0"/>
              <a:t>; note the role emissivity plays in explaining this. </a:t>
            </a:r>
          </a:p>
          <a:p>
            <a:pPr>
              <a:buNone/>
            </a:pPr>
            <a:r>
              <a:rPr lang="en-GB" b="1" dirty="0"/>
              <a:t>   </a:t>
            </a:r>
            <a:r>
              <a:rPr lang="en-GB" dirty="0"/>
              <a:t> </a:t>
            </a:r>
            <a:endParaRPr lang="en-US" dirty="0"/>
          </a:p>
          <a:p>
            <a:endParaRPr lang="en-US" dirty="0"/>
          </a:p>
        </p:txBody>
      </p:sp>
      <p:sp>
        <p:nvSpPr>
          <p:cNvPr id="573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7345" name="Object 1"/>
          <p:cNvGraphicFramePr>
            <a:graphicFrameLocks noChangeAspect="1"/>
          </p:cNvGraphicFramePr>
          <p:nvPr/>
        </p:nvGraphicFramePr>
        <p:xfrm>
          <a:off x="3733800" y="4114800"/>
          <a:ext cx="762000" cy="304800"/>
        </p:xfrm>
        <a:graphic>
          <a:graphicData uri="http://schemas.openxmlformats.org/presentationml/2006/ole">
            <mc:AlternateContent xmlns:mc="http://schemas.openxmlformats.org/markup-compatibility/2006">
              <mc:Choice xmlns:v="urn:schemas-microsoft-com:vml" Requires="v">
                <p:oleObj name="Equation" r:id="rId2" imgW="596641" imgH="253890" progId="Equation.3">
                  <p:embed/>
                </p:oleObj>
              </mc:Choice>
              <mc:Fallback>
                <p:oleObj name="Equation" r:id="rId2" imgW="596641" imgH="253890" progId="Equation.3">
                  <p:embed/>
                  <p:pic>
                    <p:nvPicPr>
                      <p:cNvPr id="57345"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4114800"/>
                        <a:ext cx="7620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7347" name="Picture 3"/>
          <p:cNvPicPr>
            <a:picLocks noChangeAspect="1" noChangeArrowheads="1"/>
          </p:cNvPicPr>
          <p:nvPr/>
        </p:nvPicPr>
        <p:blipFill>
          <a:blip r:embed="rId4"/>
          <a:srcRect/>
          <a:stretch>
            <a:fillRect/>
          </a:stretch>
        </p:blipFill>
        <p:spPr bwMode="auto">
          <a:xfrm>
            <a:off x="838200" y="1600200"/>
            <a:ext cx="7391400" cy="2209800"/>
          </a:xfrm>
          <a:prstGeom prst="rect">
            <a:avLst/>
          </a:prstGeom>
          <a:noFill/>
          <a:ln w="9525">
            <a:noFill/>
            <a:miter lim="800000"/>
            <a:headEnd/>
            <a:tailEnd/>
          </a:ln>
        </p:spPr>
      </p:pic>
      <p:sp>
        <p:nvSpPr>
          <p:cNvPr id="7" name="Date Placeholder 6"/>
          <p:cNvSpPr>
            <a:spLocks noGrp="1"/>
          </p:cNvSpPr>
          <p:nvPr>
            <p:ph type="dt" sz="half" idx="10"/>
          </p:nvPr>
        </p:nvSpPr>
        <p:spPr/>
        <p:txBody>
          <a:bodyPr/>
          <a:lstStyle/>
          <a:p>
            <a:fld id="{2B375BF7-D87D-40A7-9E63-607572279C62}" type="datetime1">
              <a:rPr lang="en-US" smtClean="0"/>
              <a:pPr/>
              <a:t>5/18/2021</a:t>
            </a:fld>
            <a:endParaRPr lang="en-US"/>
          </a:p>
        </p:txBody>
      </p:sp>
      <p:sp>
        <p:nvSpPr>
          <p:cNvPr id="8" name="Slide Number Placeholder 7"/>
          <p:cNvSpPr>
            <a:spLocks noGrp="1"/>
          </p:cNvSpPr>
          <p:nvPr>
            <p:ph type="sldNum" sz="quarter" idx="12"/>
          </p:nvPr>
        </p:nvSpPr>
        <p:spPr/>
        <p:txBody>
          <a:bodyPr/>
          <a:lstStyle/>
          <a:p>
            <a:fld id="{0B9D2460-DCB2-4DF1-9787-641E7D1791F1}" type="slidenum">
              <a:rPr lang="en-US" smtClean="0"/>
              <a:pPr/>
              <a:t>93</a:t>
            </a:fld>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a:bodyPr>
          <a:lstStyle/>
          <a:p>
            <a:r>
              <a:rPr lang="en-GB" sz="2800" b="1" dirty="0">
                <a:solidFill>
                  <a:srgbClr val="FF0000"/>
                </a:solidFill>
              </a:rPr>
              <a:t>Self Assessment 2-4</a:t>
            </a:r>
            <a:endParaRPr lang="en-US" sz="2800" b="1" dirty="0">
              <a:solidFill>
                <a:srgbClr val="FF0000"/>
              </a:solidFill>
            </a:endParaRPr>
          </a:p>
        </p:txBody>
      </p:sp>
      <p:sp>
        <p:nvSpPr>
          <p:cNvPr id="3" name="Content Placeholder 2"/>
          <p:cNvSpPr>
            <a:spLocks noGrp="1"/>
          </p:cNvSpPr>
          <p:nvPr>
            <p:ph idx="1"/>
          </p:nvPr>
        </p:nvSpPr>
        <p:spPr>
          <a:xfrm>
            <a:off x="457200" y="685800"/>
            <a:ext cx="8229600" cy="5440363"/>
          </a:xfrm>
        </p:spPr>
        <p:txBody>
          <a:bodyPr>
            <a:normAutofit fontScale="85000" lnSpcReduction="20000"/>
          </a:bodyPr>
          <a:lstStyle/>
          <a:p>
            <a:r>
              <a:rPr lang="en-GB" dirty="0"/>
              <a:t>1. Two large surfaces are maintained at 500 K and 1000 K respectively. Determine the rate of radiant heat exchange between the plates per unit area.</a:t>
            </a:r>
            <a:endParaRPr lang="en-US" dirty="0"/>
          </a:p>
          <a:p>
            <a:pPr>
              <a:buNone/>
            </a:pPr>
            <a:r>
              <a:rPr lang="en-GB" dirty="0"/>
              <a:t>		</a:t>
            </a:r>
            <a:r>
              <a:rPr lang="en-GB" dirty="0" err="1"/>
              <a:t>i</a:t>
            </a:r>
            <a:r>
              <a:rPr lang="en-GB" dirty="0"/>
              <a:t>.	If they are black bodies</a:t>
            </a:r>
            <a:endParaRPr lang="en-US" dirty="0"/>
          </a:p>
          <a:p>
            <a:pPr>
              <a:buNone/>
            </a:pPr>
            <a:r>
              <a:rPr lang="en-GB" dirty="0"/>
              <a:t>		ii.	If they are grey bodies with </a:t>
            </a:r>
            <a:endParaRPr lang="en-US" dirty="0"/>
          </a:p>
          <a:p>
            <a:r>
              <a:rPr lang="en-GB" dirty="0"/>
              <a:t>2.A shield having emissivity of 0.5 is placed between the bodies at the above temperature. Determine the rate of radiant heat flow per unit area between </a:t>
            </a:r>
            <a:endParaRPr lang="en-US" dirty="0"/>
          </a:p>
          <a:p>
            <a:pPr>
              <a:buNone/>
            </a:pPr>
            <a:r>
              <a:rPr lang="en-GB" dirty="0"/>
              <a:t>		</a:t>
            </a:r>
            <a:r>
              <a:rPr lang="en-GB" dirty="0" err="1"/>
              <a:t>i</a:t>
            </a:r>
            <a:r>
              <a:rPr lang="en-GB" dirty="0"/>
              <a:t>. 	The black bodies </a:t>
            </a:r>
            <a:endParaRPr lang="en-US" dirty="0"/>
          </a:p>
          <a:p>
            <a:pPr>
              <a:buNone/>
            </a:pPr>
            <a:r>
              <a:rPr lang="en-GB" dirty="0"/>
              <a:t>		ii.	The grey bodies with </a:t>
            </a:r>
            <a:endParaRPr lang="en-US" dirty="0"/>
          </a:p>
          <a:p>
            <a:pPr>
              <a:buNone/>
            </a:pPr>
            <a:r>
              <a:rPr lang="en-GB" dirty="0"/>
              <a:t> </a:t>
            </a:r>
            <a:endParaRPr lang="en-US" dirty="0"/>
          </a:p>
          <a:p>
            <a:r>
              <a:rPr lang="en-GB" dirty="0"/>
              <a:t>3.	Determine the temperature of the shield of the two cases in (</a:t>
            </a:r>
            <a:r>
              <a:rPr lang="en-GB" b="1" dirty="0"/>
              <a:t>2</a:t>
            </a:r>
            <a:r>
              <a:rPr lang="en-GB" dirty="0"/>
              <a:t>) above</a:t>
            </a:r>
            <a:endParaRPr lang="en-US" dirty="0"/>
          </a:p>
        </p:txBody>
      </p:sp>
      <p:sp>
        <p:nvSpPr>
          <p:cNvPr id="593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9393" name="Object 1"/>
          <p:cNvGraphicFramePr>
            <a:graphicFrameLocks noChangeAspect="1"/>
          </p:cNvGraphicFramePr>
          <p:nvPr/>
        </p:nvGraphicFramePr>
        <p:xfrm>
          <a:off x="6248400" y="2209800"/>
          <a:ext cx="609600" cy="352425"/>
        </p:xfrm>
        <a:graphic>
          <a:graphicData uri="http://schemas.openxmlformats.org/presentationml/2006/ole">
            <mc:AlternateContent xmlns:mc="http://schemas.openxmlformats.org/markup-compatibility/2006">
              <mc:Choice xmlns:v="urn:schemas-microsoft-com:vml" Requires="v">
                <p:oleObj name="Equation" r:id="rId2" imgW="469696" imgH="177723" progId="Equation.3">
                  <p:embed/>
                </p:oleObj>
              </mc:Choice>
              <mc:Fallback>
                <p:oleObj name="Equation" r:id="rId2" imgW="469696" imgH="177723" progId="Equation.3">
                  <p:embed/>
                  <p:pic>
                    <p:nvPicPr>
                      <p:cNvPr id="59393"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209800"/>
                        <a:ext cx="6096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39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9395" name="Object 3"/>
          <p:cNvGraphicFramePr>
            <a:graphicFrameLocks noChangeAspect="1"/>
          </p:cNvGraphicFramePr>
          <p:nvPr/>
        </p:nvGraphicFramePr>
        <p:xfrm>
          <a:off x="5410200" y="4419600"/>
          <a:ext cx="609600" cy="304800"/>
        </p:xfrm>
        <a:graphic>
          <a:graphicData uri="http://schemas.openxmlformats.org/presentationml/2006/ole">
            <mc:AlternateContent xmlns:mc="http://schemas.openxmlformats.org/markup-compatibility/2006">
              <mc:Choice xmlns:v="urn:schemas-microsoft-com:vml" Requires="v">
                <p:oleObj name="Equation" r:id="rId4" imgW="469696" imgH="177723" progId="Equation.3">
                  <p:embed/>
                </p:oleObj>
              </mc:Choice>
              <mc:Fallback>
                <p:oleObj name="Equation" r:id="rId4" imgW="469696" imgH="177723" progId="Equation.3">
                  <p:embed/>
                  <p:pic>
                    <p:nvPicPr>
                      <p:cNvPr id="5939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0" y="4419600"/>
                        <a:ext cx="6096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Date Placeholder 7"/>
          <p:cNvSpPr>
            <a:spLocks noGrp="1"/>
          </p:cNvSpPr>
          <p:nvPr>
            <p:ph type="dt" sz="half" idx="10"/>
          </p:nvPr>
        </p:nvSpPr>
        <p:spPr/>
        <p:txBody>
          <a:bodyPr/>
          <a:lstStyle/>
          <a:p>
            <a:fld id="{2FD73007-13E9-4059-BE26-C5727F6F2096}" type="datetime1">
              <a:rPr lang="en-US" smtClean="0"/>
              <a:pPr/>
              <a:t>5/18/2021</a:t>
            </a:fld>
            <a:endParaRPr lang="en-US"/>
          </a:p>
        </p:txBody>
      </p:sp>
      <p:sp>
        <p:nvSpPr>
          <p:cNvPr id="9" name="Slide Number Placeholder 8"/>
          <p:cNvSpPr>
            <a:spLocks noGrp="1"/>
          </p:cNvSpPr>
          <p:nvPr>
            <p:ph type="sldNum" sz="quarter" idx="12"/>
          </p:nvPr>
        </p:nvSpPr>
        <p:spPr/>
        <p:txBody>
          <a:bodyPr/>
          <a:lstStyle/>
          <a:p>
            <a:fld id="{0B9D2460-DCB2-4DF1-9787-641E7D1791F1}" type="slidenum">
              <a:rPr lang="en-US" smtClean="0"/>
              <a:pPr/>
              <a:t>94</a:t>
            </a:fld>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a:bodyPr>
          <a:lstStyle/>
          <a:p>
            <a:r>
              <a:rPr lang="en-GB" sz="3200" b="1" dirty="0">
                <a:solidFill>
                  <a:srgbClr val="FF0000"/>
                </a:solidFill>
              </a:rPr>
              <a:t>Review Question</a:t>
            </a:r>
            <a:endParaRPr lang="en-US" sz="3200" dirty="0">
              <a:solidFill>
                <a:srgbClr val="FF0000"/>
              </a:solidFill>
            </a:endParaRPr>
          </a:p>
        </p:txBody>
      </p:sp>
      <p:sp>
        <p:nvSpPr>
          <p:cNvPr id="3" name="Content Placeholder 2"/>
          <p:cNvSpPr>
            <a:spLocks noGrp="1"/>
          </p:cNvSpPr>
          <p:nvPr>
            <p:ph idx="1"/>
          </p:nvPr>
        </p:nvSpPr>
        <p:spPr>
          <a:xfrm>
            <a:off x="457200" y="685800"/>
            <a:ext cx="8229600" cy="5440363"/>
          </a:xfrm>
        </p:spPr>
        <p:txBody>
          <a:bodyPr>
            <a:normAutofit fontScale="92500" lnSpcReduction="20000"/>
          </a:bodyPr>
          <a:lstStyle/>
          <a:p>
            <a:r>
              <a:rPr lang="en-US" dirty="0"/>
              <a:t>A furnace is of cylindrical shape with </a:t>
            </a:r>
            <a:r>
              <a:rPr lang="en-US" i="1" dirty="0"/>
              <a:t>R </a:t>
            </a:r>
            <a:r>
              <a:rPr lang="en-US" dirty="0"/>
              <a:t>= </a:t>
            </a:r>
            <a:r>
              <a:rPr lang="en-US" i="1" dirty="0"/>
              <a:t>H </a:t>
            </a:r>
            <a:r>
              <a:rPr lang="en-US" dirty="0"/>
              <a:t>= 2 m. The base, top, and side surfaces of the furnace are all black and are maintained at uniform temperatures of 500, 700, and 1200 K, respectively. Determine the net rate of radiation heat transfer to or from the top surface during steady operation.</a:t>
            </a:r>
          </a:p>
          <a:p>
            <a:endParaRPr lang="en-US" dirty="0"/>
          </a:p>
          <a:p>
            <a:endParaRPr lang="en-US" dirty="0"/>
          </a:p>
          <a:p>
            <a:endParaRPr lang="en-US" dirty="0"/>
          </a:p>
          <a:p>
            <a:endParaRPr lang="en-US" dirty="0"/>
          </a:p>
          <a:p>
            <a:r>
              <a:rPr lang="en-US" dirty="0"/>
              <a:t>.</a:t>
            </a:r>
          </a:p>
        </p:txBody>
      </p:sp>
      <p:pic>
        <p:nvPicPr>
          <p:cNvPr id="60418" name="Picture 2"/>
          <p:cNvPicPr>
            <a:picLocks noChangeAspect="1" noChangeArrowheads="1"/>
          </p:cNvPicPr>
          <p:nvPr/>
        </p:nvPicPr>
        <p:blipFill>
          <a:blip r:embed="rId2"/>
          <a:srcRect/>
          <a:stretch>
            <a:fillRect/>
          </a:stretch>
        </p:blipFill>
        <p:spPr bwMode="auto">
          <a:xfrm>
            <a:off x="2057400" y="3505200"/>
            <a:ext cx="4495800" cy="2736574"/>
          </a:xfrm>
          <a:prstGeom prst="rect">
            <a:avLst/>
          </a:prstGeom>
          <a:noFill/>
          <a:ln w="9525">
            <a:noFill/>
            <a:miter lim="800000"/>
            <a:headEnd/>
            <a:tailEnd/>
          </a:ln>
        </p:spPr>
      </p:pic>
      <p:sp>
        <p:nvSpPr>
          <p:cNvPr id="5" name="Date Placeholder 4"/>
          <p:cNvSpPr>
            <a:spLocks noGrp="1"/>
          </p:cNvSpPr>
          <p:nvPr>
            <p:ph type="dt" sz="half" idx="10"/>
          </p:nvPr>
        </p:nvSpPr>
        <p:spPr/>
        <p:txBody>
          <a:bodyPr/>
          <a:lstStyle/>
          <a:p>
            <a:fld id="{2A3D3F11-4EAE-4215-A0F2-FAA93555720D}" type="datetime1">
              <a:rPr lang="en-US" smtClean="0"/>
              <a:pPr/>
              <a:t>5/18/2021</a:t>
            </a:fld>
            <a:endParaRPr lang="en-US"/>
          </a:p>
        </p:txBody>
      </p:sp>
      <p:sp>
        <p:nvSpPr>
          <p:cNvPr id="6" name="Slide Number Placeholder 5"/>
          <p:cNvSpPr>
            <a:spLocks noGrp="1"/>
          </p:cNvSpPr>
          <p:nvPr>
            <p:ph type="sldNum" sz="quarter" idx="12"/>
          </p:nvPr>
        </p:nvSpPr>
        <p:spPr/>
        <p:txBody>
          <a:bodyPr/>
          <a:lstStyle/>
          <a:p>
            <a:fld id="{0B9D2460-DCB2-4DF1-9787-641E7D1791F1}" type="slidenum">
              <a:rPr lang="en-US" smtClean="0"/>
              <a:pPr/>
              <a:t>95</a:t>
            </a:fld>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62000"/>
          </a:xfrm>
        </p:spPr>
        <p:txBody>
          <a:bodyPr>
            <a:normAutofit/>
          </a:bodyPr>
          <a:lstStyle/>
          <a:p>
            <a:r>
              <a:rPr lang="en-US" sz="4000" b="1" dirty="0">
                <a:solidFill>
                  <a:srgbClr val="FF0000"/>
                </a:solidFill>
              </a:rPr>
              <a:t>Reading Assignment</a:t>
            </a:r>
          </a:p>
        </p:txBody>
      </p:sp>
      <p:sp>
        <p:nvSpPr>
          <p:cNvPr id="3" name="Content Placeholder 2"/>
          <p:cNvSpPr>
            <a:spLocks noGrp="1"/>
          </p:cNvSpPr>
          <p:nvPr>
            <p:ph idx="1"/>
          </p:nvPr>
        </p:nvSpPr>
        <p:spPr/>
        <p:txBody>
          <a:bodyPr/>
          <a:lstStyle/>
          <a:p>
            <a:r>
              <a:rPr lang="en-GB" dirty="0"/>
              <a:t>Read chapter 12, Heat transfer, A practical approach by </a:t>
            </a:r>
            <a:r>
              <a:rPr lang="en-GB" dirty="0" err="1"/>
              <a:t>Yunus</a:t>
            </a:r>
            <a:r>
              <a:rPr lang="en-GB" dirty="0"/>
              <a:t>. A. </a:t>
            </a:r>
            <a:r>
              <a:rPr lang="en-GB" dirty="0" err="1"/>
              <a:t>Cengel</a:t>
            </a:r>
            <a:r>
              <a:rPr lang="en-GB" dirty="0"/>
              <a:t>, 2</a:t>
            </a:r>
            <a:r>
              <a:rPr lang="en-GB" baseline="30000" dirty="0"/>
              <a:t>nd</a:t>
            </a:r>
            <a:r>
              <a:rPr lang="en-GB" dirty="0"/>
              <a:t> Edition.</a:t>
            </a:r>
            <a:endParaRPr lang="en-US" dirty="0"/>
          </a:p>
          <a:p>
            <a:pPr algn="ctr">
              <a:buNone/>
            </a:pPr>
            <a:r>
              <a:rPr lang="en-US" sz="4400" b="1">
                <a:solidFill>
                  <a:srgbClr val="FF0000"/>
                </a:solidFill>
              </a:rPr>
              <a:t>Thank </a:t>
            </a:r>
            <a:r>
              <a:rPr lang="en-US" sz="4400" b="1" dirty="0">
                <a:solidFill>
                  <a:srgbClr val="FF0000"/>
                </a:solidFill>
              </a:rPr>
              <a:t>You My Students</a:t>
            </a:r>
          </a:p>
        </p:txBody>
      </p:sp>
      <p:sp>
        <p:nvSpPr>
          <p:cNvPr id="4" name="Date Placeholder 3"/>
          <p:cNvSpPr>
            <a:spLocks noGrp="1"/>
          </p:cNvSpPr>
          <p:nvPr>
            <p:ph type="dt" sz="half" idx="10"/>
          </p:nvPr>
        </p:nvSpPr>
        <p:spPr/>
        <p:txBody>
          <a:bodyPr/>
          <a:lstStyle/>
          <a:p>
            <a:fld id="{5B24A776-FC77-4A97-84D5-45B553516677}" type="datetime1">
              <a:rPr lang="en-US" smtClean="0"/>
              <a:pPr/>
              <a:t>5/18/2021</a:t>
            </a:fld>
            <a:endParaRPr lang="en-US"/>
          </a:p>
        </p:txBody>
      </p:sp>
      <p:sp>
        <p:nvSpPr>
          <p:cNvPr id="5" name="Slide Number Placeholder 4"/>
          <p:cNvSpPr>
            <a:spLocks noGrp="1"/>
          </p:cNvSpPr>
          <p:nvPr>
            <p:ph type="sldNum" sz="quarter" idx="12"/>
          </p:nvPr>
        </p:nvSpPr>
        <p:spPr/>
        <p:txBody>
          <a:bodyPr/>
          <a:lstStyle/>
          <a:p>
            <a:fld id="{0B9D2460-DCB2-4DF1-9787-641E7D1791F1}" type="slidenum">
              <a:rPr lang="en-US" smtClean="0"/>
              <a:pPr/>
              <a:t>96</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1334</TotalTime>
  <Words>6181</Words>
  <Application>Microsoft Office PowerPoint</Application>
  <PresentationFormat>On-screen Show (4:3)</PresentationFormat>
  <Paragraphs>803</Paragraphs>
  <Slides>96</Slides>
  <Notes>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96</vt:i4>
      </vt:variant>
    </vt:vector>
  </HeadingPairs>
  <TitlesOfParts>
    <vt:vector size="103" baseType="lpstr">
      <vt:lpstr>Arial</vt:lpstr>
      <vt:lpstr>Arial Black</vt:lpstr>
      <vt:lpstr>Calibri</vt:lpstr>
      <vt:lpstr>Times New Roman</vt:lpstr>
      <vt:lpstr>Wingdings</vt:lpstr>
      <vt:lpstr>Office Theme</vt:lpstr>
      <vt:lpstr>Equation</vt:lpstr>
      <vt:lpstr>UNIT 3 -RADIATION HEAT TRANSFER PHENOMENA</vt:lpstr>
      <vt:lpstr>INTRODUCTION TO RADIATION HEAT TRANSFER </vt:lpstr>
      <vt:lpstr>Thermal Radiation</vt:lpstr>
      <vt:lpstr>Thermal Radiation Contd</vt:lpstr>
      <vt:lpstr>THERMAL RADIATION CONTD</vt:lpstr>
      <vt:lpstr>Black body Radiation </vt:lpstr>
      <vt:lpstr>Monochromatic emissive power</vt:lpstr>
      <vt:lpstr>Monochromatic emissive power Cont’d</vt:lpstr>
      <vt:lpstr>Variation of spectral black body emissive power with wavelength</vt:lpstr>
      <vt:lpstr>Monochromatic emissive power Cont’d</vt:lpstr>
      <vt:lpstr>Monochromatic emissive power Cont’d</vt:lpstr>
      <vt:lpstr>RADIATION PROPERTIES</vt:lpstr>
      <vt:lpstr>Emissivity</vt:lpstr>
      <vt:lpstr>Emissivity Cont’d</vt:lpstr>
      <vt:lpstr>Emissivity Cont’d</vt:lpstr>
      <vt:lpstr>Emissivity Cont’d</vt:lpstr>
      <vt:lpstr>Absorptivity, Reflectivity and Transmisivity </vt:lpstr>
      <vt:lpstr>Different types of reflection from a surface</vt:lpstr>
      <vt:lpstr>Different types of reflection cont’d</vt:lpstr>
      <vt:lpstr>Kirchhoff’s Law</vt:lpstr>
      <vt:lpstr>Worked Example 1</vt:lpstr>
      <vt:lpstr>Worked Example 2</vt:lpstr>
      <vt:lpstr>The Atmosphere and Solar Radiation </vt:lpstr>
      <vt:lpstr>Solar radiation reaching the earth’s atmosphere</vt:lpstr>
      <vt:lpstr>The Atmosphere and Solar Radiation Cont’d</vt:lpstr>
      <vt:lpstr>PowerPoint Presentation</vt:lpstr>
      <vt:lpstr>PowerPoint Presentation</vt:lpstr>
      <vt:lpstr>UNIT4 -VIEW FACTORS AND RADIATION EXCHANGE BETWEEN SURFaces</vt:lpstr>
      <vt:lpstr>THE VIEW FACTOR</vt:lpstr>
      <vt:lpstr>PowerPoint Presentation</vt:lpstr>
      <vt:lpstr>PowerPoint Presentation</vt:lpstr>
      <vt:lpstr>PowerPoint Presentation</vt:lpstr>
      <vt:lpstr>PowerPoint Presentation</vt:lpstr>
      <vt:lpstr>View factor between two aligned parallel rectangles of equal size</vt:lpstr>
      <vt:lpstr>PowerPoint Presentation</vt:lpstr>
      <vt:lpstr>View factor between two coaxial parallel disks</vt:lpstr>
      <vt:lpstr>View factors for two concentric cylinders of finite length (Fig 44)</vt:lpstr>
      <vt:lpstr>View Factor Relations and Charts</vt:lpstr>
      <vt:lpstr>The Summation Rule</vt:lpstr>
      <vt:lpstr>PowerPoint Presentation</vt:lpstr>
      <vt:lpstr>Example 3.5   (Page 123)</vt:lpstr>
      <vt:lpstr>Solution</vt:lpstr>
      <vt:lpstr>PowerPoint Presentation</vt:lpstr>
      <vt:lpstr>The Superposition Rule </vt:lpstr>
      <vt:lpstr>PowerPoint Presentation</vt:lpstr>
      <vt:lpstr>Example 3.6:  Fraction of radiation leaving an opening (page 125)</vt:lpstr>
      <vt:lpstr>Solution</vt:lpstr>
      <vt:lpstr>PowerPoint Presentation</vt:lpstr>
      <vt:lpstr>The Symmetry Rule</vt:lpstr>
      <vt:lpstr>Example 3.7:  View factors associated with a Tetragon  </vt:lpstr>
      <vt:lpstr>Solution</vt:lpstr>
      <vt:lpstr>Example 3.8: View factors associated with a long triangular duct  </vt:lpstr>
      <vt:lpstr>Solution</vt:lpstr>
      <vt:lpstr>Solution</vt:lpstr>
      <vt:lpstr>PowerPoint Presentation</vt:lpstr>
      <vt:lpstr>View Factors between Infinitely long surfaces: The Crossed-Strings Method</vt:lpstr>
      <vt:lpstr>Determination of the view factor F12 by the application of the crossed-strings method</vt:lpstr>
      <vt:lpstr>PowerPoint Presentation</vt:lpstr>
      <vt:lpstr>Example 3.9: The Crossed-Strings Method for View Factors </vt:lpstr>
      <vt:lpstr>Solution</vt:lpstr>
      <vt:lpstr>PowerPoint Presentation</vt:lpstr>
      <vt:lpstr>PowerPoint Presentation</vt:lpstr>
      <vt:lpstr>RADIATION EXCHANGE BETWEEN SURFACES </vt:lpstr>
      <vt:lpstr>PowerPoint Presentation</vt:lpstr>
      <vt:lpstr>Example 3.12 </vt:lpstr>
      <vt:lpstr> Solution </vt:lpstr>
      <vt:lpstr>Grey Surfaces</vt:lpstr>
      <vt:lpstr>The Concept of Radiosity</vt:lpstr>
      <vt:lpstr>PowerPoint Presentation</vt:lpstr>
      <vt:lpstr>Net Radiation Heat Transfer between Any Two Surfaces</vt:lpstr>
      <vt:lpstr>PowerPoint Presentation</vt:lpstr>
      <vt:lpstr>PowerPoint Presentation</vt:lpstr>
      <vt:lpstr>Table 3.5 Radiation exchange for common configurations </vt:lpstr>
      <vt:lpstr>Radiation Heat Transfer in two surface Enclosures</vt:lpstr>
      <vt:lpstr>Radiation Shields</vt:lpstr>
      <vt:lpstr>PowerPoint Presentation</vt:lpstr>
      <vt:lpstr>Radiation Shields Cont’d</vt:lpstr>
      <vt:lpstr>Thermocouple placed in a medium</vt:lpstr>
      <vt:lpstr>PowerPoint Presentation</vt:lpstr>
      <vt:lpstr>Example 3.13: Radiation effect on Temperature Measurements </vt:lpstr>
      <vt:lpstr>Solution</vt:lpstr>
      <vt:lpstr>Radiation Exchange in Three or More Zone Enclosures</vt:lpstr>
      <vt:lpstr>PowerPoint Presentation</vt:lpstr>
      <vt:lpstr>PowerPoint Presentation</vt:lpstr>
      <vt:lpstr>Network representation of radiation exchange between surface i and the remaining surfaces of an enclosure</vt:lpstr>
      <vt:lpstr>The Reradiating Surface</vt:lpstr>
      <vt:lpstr>The Reradiating Surface Cont’d</vt:lpstr>
      <vt:lpstr>PowerPoint Presentation</vt:lpstr>
      <vt:lpstr>Reradiating Surfaces Cont’d </vt:lpstr>
      <vt:lpstr>Worked Example 3.14 </vt:lpstr>
      <vt:lpstr>Solution Cont’d</vt:lpstr>
      <vt:lpstr>Solution Cont’d</vt:lpstr>
      <vt:lpstr>Solution Ends</vt:lpstr>
      <vt:lpstr>Self Assessment 2-4</vt:lpstr>
      <vt:lpstr>Review Question</vt:lpstr>
      <vt:lpstr>Reading Assignment</vt:lpstr>
    </vt:vector>
  </TitlesOfParts>
  <Company>MECHANICAL ENGINEERING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STUDENT</dc:creator>
  <cp:lastModifiedBy>Ebenezer T. Ashimolowo</cp:lastModifiedBy>
  <cp:revision>130</cp:revision>
  <dcterms:created xsi:type="dcterms:W3CDTF">2012-01-16T10:01:50Z</dcterms:created>
  <dcterms:modified xsi:type="dcterms:W3CDTF">2021-05-18T17:00:02Z</dcterms:modified>
</cp:coreProperties>
</file>